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72" r:id="rId3"/>
    <p:sldId id="273" r:id="rId4"/>
    <p:sldId id="271" r:id="rId5"/>
    <p:sldId id="263" r:id="rId6"/>
    <p:sldId id="274" r:id="rId7"/>
    <p:sldId id="262" r:id="rId8"/>
    <p:sldId id="264" r:id="rId9"/>
    <p:sldId id="265" r:id="rId10"/>
    <p:sldId id="269" r:id="rId11"/>
    <p:sldId id="267" r:id="rId12"/>
    <p:sldId id="266" r:id="rId13"/>
    <p:sldId id="270" r:id="rId14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240" autoAdjust="0"/>
  </p:normalViewPr>
  <p:slideViewPr>
    <p:cSldViewPr>
      <p:cViewPr>
        <p:scale>
          <a:sx n="150" d="100"/>
          <a:sy n="150" d="100"/>
        </p:scale>
        <p:origin x="-448" y="6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7DE3C0B-5DB0-5B4A-9C9B-34176E05FD8A}" type="datetime1">
              <a:rPr lang="fr-FR"/>
              <a:pPr/>
              <a:t>2014-05-09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3CC16E1-3DF1-2D42-8D84-1FC10650D2D4}" type="slidenum">
              <a:rPr lang="fr-FR"/>
              <a:pPr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01169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3F985D8-6664-7B43-829A-6A958CBEE983}" type="slidenum">
              <a:rPr lang="fr-FR"/>
              <a:pPr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59297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162BDB4-833C-954A-BEF0-E2DC309F4AFD}" type="slidenum">
              <a:rPr lang="fr-FR" sz="1200"/>
              <a:pPr/>
              <a:t>1</a:t>
            </a:fld>
            <a:endParaRPr lang="fr-FR" sz="120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itchFamily="-107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7759D-2317-DF42-8609-6B8501B72407}" type="slidenum">
              <a:rPr lang="fr-FR"/>
              <a:pPr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4939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itchFamily="-107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5B545D-E143-6B43-86E8-A79CD4D2DC1B}" type="slidenum">
              <a:rPr lang="fr-FR"/>
              <a:pPr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0134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1143000"/>
            <a:ext cx="1943100" cy="4953000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1143000"/>
            <a:ext cx="5676900" cy="49530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itchFamily="-107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05438C-E035-6548-80A7-8B10B74C0EFB}" type="slidenum">
              <a:rPr lang="fr-FR"/>
              <a:pPr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0723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05000" y="1143000"/>
            <a:ext cx="6553200" cy="457200"/>
          </a:xfrm>
        </p:spPr>
        <p:txBody>
          <a:bodyPr/>
          <a:lstStyle>
            <a:lvl1pPr>
              <a:defRPr sz="2400" b="1"/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l">
              <a:buFont typeface="Wingdings" charset="2"/>
              <a:buChar char="Ø"/>
              <a:defRPr b="0"/>
            </a:lvl1pPr>
            <a:lvl2pPr algn="l">
              <a:buClrTx/>
              <a:buFont typeface="Courier New"/>
              <a:buChar char="o"/>
              <a:defRPr sz="1800"/>
            </a:lvl2pPr>
            <a:lvl3pPr algn="l">
              <a:buFont typeface="Courier New"/>
              <a:buChar char="o"/>
              <a:defRPr sz="1800"/>
            </a:lvl3pPr>
            <a:lvl4pPr algn="l">
              <a:defRPr sz="1800"/>
            </a:lvl4pPr>
            <a:lvl5pPr algn="l">
              <a:defRPr sz="18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itchFamily="-107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D70B9E-CB7D-1E41-BA4B-95C6569E7F34}" type="slidenum">
              <a:rPr lang="fr-FR"/>
              <a:pPr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0037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itchFamily="-107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5C471C-EB60-A849-9185-68F6A171CE71}" type="slidenum">
              <a:rPr lang="fr-FR"/>
              <a:pPr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471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itchFamily="-107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328541-1AA4-554A-8D79-A203AC54CF53}" type="slidenum">
              <a:rPr lang="fr-FR"/>
              <a:pPr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9262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itchFamily="-107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47795E-9F8B-C643-80C5-C73B33B21A3B}" type="slidenum">
              <a:rPr lang="fr-FR"/>
              <a:pPr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4669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itchFamily="-107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88DDE1-E348-3B49-A0C1-6C2629999146}" type="slidenum">
              <a:rPr lang="fr-FR"/>
              <a:pPr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6431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itchFamily="-107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C6C397-F077-6D4F-85D5-8C30E26C1529}" type="slidenum">
              <a:rPr lang="fr-FR"/>
              <a:pPr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4813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itchFamily="-107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A40CD6-0395-7047-A661-198F7FD42051}" type="slidenum">
              <a:rPr lang="fr-FR"/>
              <a:pPr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6163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itchFamily="-107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DA601B-9114-2946-BE01-3F7FAE6E92C9}" type="slidenum">
              <a:rPr lang="fr-FR"/>
              <a:pPr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7273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1143000"/>
            <a:ext cx="7696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et modifiez le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modifier les styles du texte du masque</a:t>
            </a:r>
          </a:p>
          <a:p>
            <a:pPr lvl="1"/>
            <a:r>
              <a:rPr lang="en-GB"/>
              <a:t>Deuxième niveau</a:t>
            </a:r>
          </a:p>
          <a:p>
            <a:pPr lvl="2"/>
            <a:r>
              <a:rPr lang="en-GB"/>
              <a:t>Troisième niveau</a:t>
            </a:r>
          </a:p>
          <a:p>
            <a:pPr lvl="3"/>
            <a:r>
              <a:rPr lang="en-GB"/>
              <a:t>Quatrième niveau</a:t>
            </a:r>
          </a:p>
          <a:p>
            <a:pPr lvl="4"/>
            <a:r>
              <a:rPr lang="en-GB"/>
              <a:t>Cinquième niveau</a:t>
            </a:r>
            <a:endParaRPr lang="fr-FR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hlink"/>
                </a:solidFill>
                <a:latin typeface="Brush Script MT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76456" y="6525343"/>
            <a:ext cx="467544" cy="315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64C11F7-6FA0-9D47-8767-9C173F5E3702}" type="slidenum">
              <a:rPr lang="fr-FR" smtClean="0"/>
              <a:pPr/>
              <a:t>‹Nr.›</a:t>
            </a:fld>
            <a:endParaRPr lang="fr-FR"/>
          </a:p>
        </p:txBody>
      </p:sp>
      <p:pic>
        <p:nvPicPr>
          <p:cNvPr id="1031" name="Image 7" descr="EAN-PPT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950"/>
            <a:ext cx="3737272" cy="65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defRPr sz="2000" b="1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2276872"/>
            <a:ext cx="7988424" cy="2880320"/>
          </a:xfrm>
        </p:spPr>
        <p:txBody>
          <a:bodyPr/>
          <a:lstStyle/>
          <a:p>
            <a:r>
              <a:rPr lang="en-GB" sz="2400" b="1" dirty="0" smtClean="0">
                <a:latin typeface="Arial" charset="0"/>
                <a:ea typeface="ＭＳ Ｐゴシック" charset="0"/>
                <a:cs typeface="ＭＳ Ｐゴシック" charset="0"/>
              </a:rPr>
              <a:t>WG3. What is achieved by recognition </a:t>
            </a:r>
            <a:r>
              <a:rPr lang="en-GB" sz="2400" b="1" dirty="0" smtClean="0">
                <a:latin typeface="Arial" charset="0"/>
                <a:ea typeface="ＭＳ Ｐゴシック" charset="0"/>
                <a:cs typeface="ＭＳ Ｐゴシック" charset="0"/>
              </a:rPr>
              <a:t>schemes?</a:t>
            </a:r>
            <a:endParaRPr lang="en-GB" sz="1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5181600" y="4267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15364" name="Sous-titr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GB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GB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5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0A8E37F-B094-BA4C-BF91-E3C85C922FCF}" type="slidenum">
              <a:rPr lang="fr-FR" sz="1400"/>
              <a:pPr/>
              <a:t>1</a:t>
            </a:fld>
            <a:endParaRPr lang="fr-FR" sz="1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0800" y="188640"/>
            <a:ext cx="6553200" cy="457200"/>
          </a:xfrm>
        </p:spPr>
        <p:txBody>
          <a:bodyPr/>
          <a:lstStyle/>
          <a:p>
            <a:r>
              <a:rPr lang="en-GB" dirty="0" smtClean="0"/>
              <a:t>Mutual recognition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9552" y="908720"/>
            <a:ext cx="7772400" cy="4114800"/>
          </a:xfrm>
        </p:spPr>
        <p:txBody>
          <a:bodyPr/>
          <a:lstStyle/>
          <a:p>
            <a:r>
              <a:rPr lang="en-GB" dirty="0" smtClean="0"/>
              <a:t>Mutual recognition</a:t>
            </a:r>
          </a:p>
          <a:p>
            <a:pPr lvl="1"/>
            <a:r>
              <a:rPr lang="en-GB" dirty="0" smtClean="0"/>
              <a:t>Helpful</a:t>
            </a:r>
          </a:p>
          <a:p>
            <a:pPr lvl="1"/>
            <a:r>
              <a:rPr lang="en-GB" dirty="0" smtClean="0"/>
              <a:t>Recognition based on a “reference scheme”, </a:t>
            </a:r>
          </a:p>
          <a:p>
            <a:pPr lvl="2"/>
            <a:r>
              <a:rPr lang="en-GB" dirty="0" smtClean="0"/>
              <a:t>basic common </a:t>
            </a:r>
            <a:r>
              <a:rPr lang="en-GB" dirty="0"/>
              <a:t>background satisfying the EC BSS recommendations and let then the country decide for additional country specific requirements  </a:t>
            </a:r>
            <a:r>
              <a:rPr lang="en-GB" dirty="0" smtClean="0"/>
              <a:t>(knowledge of language</a:t>
            </a:r>
            <a:r>
              <a:rPr lang="en-GB" dirty="0"/>
              <a:t>, knowledge of </a:t>
            </a:r>
            <a:r>
              <a:rPr lang="en-GB" dirty="0" smtClean="0"/>
              <a:t>national legislation, …)</a:t>
            </a:r>
          </a:p>
          <a:p>
            <a:pPr lvl="1"/>
            <a:r>
              <a:rPr lang="en-GB" dirty="0" smtClean="0"/>
              <a:t>Need for clear and transparent system of recognition</a:t>
            </a:r>
          </a:p>
          <a:p>
            <a:pPr lvl="1"/>
            <a:endParaRPr lang="en-GB" dirty="0"/>
          </a:p>
          <a:p>
            <a:r>
              <a:rPr lang="en-GB" dirty="0"/>
              <a:t>Difficulties in applying EQF </a:t>
            </a:r>
            <a:r>
              <a:rPr lang="en-GB" dirty="0" smtClean="0"/>
              <a:t>as a criteria in the recognition scheme as </a:t>
            </a:r>
            <a:r>
              <a:rPr lang="en-GB" dirty="0"/>
              <a:t>it prevent to have the benefits of </a:t>
            </a:r>
            <a:r>
              <a:rPr lang="en-GB" dirty="0" smtClean="0"/>
              <a:t>some </a:t>
            </a:r>
            <a:r>
              <a:rPr lang="en-GB" dirty="0"/>
              <a:t>very good RPE which do not have high level academic qualification as basic education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ECVET could be a way to move forward</a:t>
            </a:r>
          </a:p>
          <a:p>
            <a:pPr lvl="1"/>
            <a:r>
              <a:rPr lang="en-GB" dirty="0"/>
              <a:t>Need to define the knowledge, skill, competence matrix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0B9E-CB7D-1E41-BA4B-95C6569E7F34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88857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39752" y="188640"/>
            <a:ext cx="6553200" cy="457200"/>
          </a:xfrm>
        </p:spPr>
        <p:txBody>
          <a:bodyPr/>
          <a:lstStyle/>
          <a:p>
            <a:r>
              <a:rPr lang="en-GB" dirty="0" smtClean="0"/>
              <a:t>Grading of competence?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5800" y="908720"/>
            <a:ext cx="7772400" cy="5187280"/>
          </a:xfrm>
        </p:spPr>
        <p:txBody>
          <a:bodyPr/>
          <a:lstStyle/>
          <a:p>
            <a:r>
              <a:rPr lang="en-GB" i="1" dirty="0"/>
              <a:t>EQF? </a:t>
            </a:r>
          </a:p>
          <a:p>
            <a:pPr lvl="1"/>
            <a:r>
              <a:rPr lang="en-GB" i="1" dirty="0"/>
              <a:t>Not </a:t>
            </a:r>
            <a:r>
              <a:rPr lang="en-GB" i="1" dirty="0" smtClean="0"/>
              <a:t>necessarily useful </a:t>
            </a:r>
            <a:r>
              <a:rPr lang="en-GB" i="1" dirty="0"/>
              <a:t>for RP</a:t>
            </a:r>
          </a:p>
          <a:p>
            <a:pPr lvl="1"/>
            <a:r>
              <a:rPr lang="en-GB" i="1" dirty="0"/>
              <a:t>Not to be used as a </a:t>
            </a:r>
            <a:r>
              <a:rPr lang="en-GB" i="1" dirty="0" smtClean="0"/>
              <a:t>“black box”. The level of the degree obtained does not give indication on the field of activity the person has been trained</a:t>
            </a:r>
          </a:p>
          <a:p>
            <a:pPr marL="0" indent="0">
              <a:buNone/>
            </a:pPr>
            <a:endParaRPr lang="en-GB" i="1" dirty="0" smtClean="0"/>
          </a:p>
          <a:p>
            <a:r>
              <a:rPr lang="en-GB" i="1" dirty="0" smtClean="0"/>
              <a:t>Difficulties in applying EQF as it prevents to have the benefits of </a:t>
            </a:r>
          </a:p>
          <a:p>
            <a:pPr marL="0" indent="0">
              <a:buNone/>
            </a:pPr>
            <a:r>
              <a:rPr lang="en-GB" i="1" dirty="0" smtClean="0"/>
              <a:t>some </a:t>
            </a:r>
            <a:r>
              <a:rPr lang="en-GB" i="1" dirty="0"/>
              <a:t>very good RPE </a:t>
            </a:r>
            <a:r>
              <a:rPr lang="en-GB" i="1" dirty="0" smtClean="0"/>
              <a:t>which do </a:t>
            </a:r>
            <a:r>
              <a:rPr lang="en-GB" i="1" dirty="0"/>
              <a:t>not have high level academic qualification as basic education</a:t>
            </a:r>
          </a:p>
          <a:p>
            <a:pPr marL="0" indent="0">
              <a:buNone/>
            </a:pPr>
            <a:endParaRPr lang="en-GB" i="1" dirty="0"/>
          </a:p>
          <a:p>
            <a:r>
              <a:rPr lang="en-GB" i="1" dirty="0" smtClean="0"/>
              <a:t>ECVET could be a way to move forward</a:t>
            </a:r>
          </a:p>
          <a:p>
            <a:pPr lvl="1"/>
            <a:r>
              <a:rPr lang="en-GB" i="1" dirty="0" smtClean="0"/>
              <a:t>Need to define the knowledge, skill, competence matrix</a:t>
            </a:r>
          </a:p>
          <a:p>
            <a:pPr lvl="1"/>
            <a:endParaRPr lang="en-GB" i="1" dirty="0"/>
          </a:p>
          <a:p>
            <a:r>
              <a:rPr lang="en-GB" i="1" dirty="0" smtClean="0"/>
              <a:t>On the </a:t>
            </a:r>
            <a:r>
              <a:rPr lang="en-GB" i="1" dirty="0" err="1" smtClean="0"/>
              <a:t>workfloor</a:t>
            </a:r>
            <a:r>
              <a:rPr lang="en-GB" i="1" dirty="0" smtClean="0"/>
              <a:t>, ECVET is sometimes seen as implying more administrative work, and might be abandoned due to that.</a:t>
            </a:r>
          </a:p>
          <a:p>
            <a:pPr marL="0" indent="0">
              <a:buNone/>
            </a:pPr>
            <a:endParaRPr lang="en-GB" i="1" dirty="0"/>
          </a:p>
          <a:p>
            <a:endParaRPr lang="en-GB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0B9E-CB7D-1E41-BA4B-95C6569E7F34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18330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0800" y="836712"/>
            <a:ext cx="6553200" cy="457200"/>
          </a:xfrm>
        </p:spPr>
        <p:txBody>
          <a:bodyPr/>
          <a:lstStyle/>
          <a:p>
            <a:pPr algn="r"/>
            <a:r>
              <a:rPr lang="en-GB" dirty="0" smtClean="0"/>
              <a:t>Harmonisation?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3568" y="1484784"/>
            <a:ext cx="7772400" cy="5187280"/>
          </a:xfrm>
        </p:spPr>
        <p:txBody>
          <a:bodyPr/>
          <a:lstStyle/>
          <a:p>
            <a:r>
              <a:rPr lang="en-GB" i="1" dirty="0" smtClean="0"/>
              <a:t>Shall we ever come to harmonisation?</a:t>
            </a:r>
          </a:p>
          <a:p>
            <a:pPr lvl="1"/>
            <a:r>
              <a:rPr lang="en-GB" i="1" dirty="0" smtClean="0"/>
              <a:t>ENETRAP conclusion: it is not an objective to standardize. Each country as its own valuable training system</a:t>
            </a:r>
          </a:p>
          <a:p>
            <a:pPr lvl="1"/>
            <a:endParaRPr lang="en-GB" i="1" dirty="0"/>
          </a:p>
          <a:p>
            <a:pPr lvl="1"/>
            <a:r>
              <a:rPr lang="en-GB" i="1" dirty="0" smtClean="0"/>
              <a:t>Objective would be to come to sort of a “equivalency” system via a “minimum reference scheme”</a:t>
            </a:r>
          </a:p>
          <a:p>
            <a:pPr marL="457200" lvl="1" indent="0">
              <a:buNone/>
            </a:pPr>
            <a:endParaRPr lang="en-GB" i="1" dirty="0"/>
          </a:p>
          <a:p>
            <a:pPr lvl="1"/>
            <a:r>
              <a:rPr lang="en-GB" i="1" dirty="0" smtClean="0"/>
              <a:t>Need to limit the amount of training to redo when arriving in another country</a:t>
            </a:r>
          </a:p>
          <a:p>
            <a:pPr marL="457200" lvl="1" indent="0">
              <a:buNone/>
            </a:pPr>
            <a:endParaRPr lang="en-GB" i="1" dirty="0"/>
          </a:p>
          <a:p>
            <a:endParaRPr lang="en-GB" i="1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0B9E-CB7D-1E41-BA4B-95C6569E7F34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78021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5800" y="980728"/>
            <a:ext cx="7772400" cy="5115272"/>
          </a:xfrm>
        </p:spPr>
        <p:txBody>
          <a:bodyPr/>
          <a:lstStyle/>
          <a:p>
            <a:r>
              <a:rPr lang="en-GB" dirty="0" smtClean="0"/>
              <a:t>Recommendations for ENETRAP</a:t>
            </a:r>
          </a:p>
          <a:p>
            <a:pPr lvl="1"/>
            <a:r>
              <a:rPr lang="en-GB" dirty="0" smtClean="0"/>
              <a:t>To develop best practice guidelines for national and mutual recognition schemes</a:t>
            </a:r>
          </a:p>
          <a:p>
            <a:pPr lvl="1"/>
            <a:r>
              <a:rPr lang="en-GB" dirty="0" smtClean="0"/>
              <a:t>The schemes should provide a baseline level of recognition, not based on academic qualification, but incorporating other criteria (knowledge, skills, experience, competences,…)</a:t>
            </a:r>
          </a:p>
          <a:p>
            <a:pPr lvl="1"/>
            <a:r>
              <a:rPr lang="en-GB" dirty="0" smtClean="0"/>
              <a:t>Investigate the application of ECVET principles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Recommendation </a:t>
            </a:r>
            <a:r>
              <a:rPr lang="en-GB" dirty="0"/>
              <a:t>for </a:t>
            </a:r>
            <a:r>
              <a:rPr lang="en-GB" dirty="0" smtClean="0"/>
              <a:t>HERCA</a:t>
            </a:r>
          </a:p>
          <a:p>
            <a:pPr lvl="1"/>
            <a:r>
              <a:rPr lang="en-GB" dirty="0" smtClean="0"/>
              <a:t>To actively disseminate and promote the above approach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Recommendation </a:t>
            </a:r>
            <a:r>
              <a:rPr lang="en-GB" dirty="0"/>
              <a:t>for </a:t>
            </a:r>
            <a:r>
              <a:rPr lang="en-GB" dirty="0" smtClean="0"/>
              <a:t>Member States</a:t>
            </a:r>
            <a:endParaRPr lang="en-GB" dirty="0"/>
          </a:p>
          <a:p>
            <a:pPr lvl="1"/>
            <a:r>
              <a:rPr lang="en-GB" dirty="0"/>
              <a:t>Need for clear and transparent system of recognition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0B9E-CB7D-1E41-BA4B-95C6569E7F34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9880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9712" y="764704"/>
            <a:ext cx="6769224" cy="457200"/>
          </a:xfrm>
        </p:spPr>
        <p:txBody>
          <a:bodyPr/>
          <a:lstStyle/>
          <a:p>
            <a:pPr algn="r"/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accieved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/>
              <a:t> </a:t>
            </a:r>
            <a:r>
              <a:rPr lang="fr-FR" dirty="0" smtClean="0"/>
              <a:t>a recognition </a:t>
            </a:r>
            <a:r>
              <a:rPr lang="fr-FR" dirty="0" err="1" smtClean="0"/>
              <a:t>scheme</a:t>
            </a:r>
            <a:r>
              <a:rPr lang="fr-FR" dirty="0" smtClean="0"/>
              <a:t>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1560" y="1484784"/>
            <a:ext cx="7992888" cy="4968552"/>
          </a:xfrm>
        </p:spPr>
        <p:txBody>
          <a:bodyPr/>
          <a:lstStyle/>
          <a:p>
            <a:pPr lvl="1"/>
            <a:endParaRPr lang="en-GB" dirty="0" smtClean="0"/>
          </a:p>
          <a:p>
            <a:r>
              <a:rPr lang="en-GB" dirty="0" smtClean="0"/>
              <a:t>Formal r</a:t>
            </a:r>
            <a:r>
              <a:rPr lang="en-GB" dirty="0" smtClean="0"/>
              <a:t>ecognition is a stamp of approval</a:t>
            </a:r>
          </a:p>
          <a:p>
            <a:r>
              <a:rPr lang="en-GB" dirty="0" smtClean="0"/>
              <a:t>It ensures a certain standard of the professional</a:t>
            </a:r>
          </a:p>
          <a:p>
            <a:r>
              <a:rPr lang="en-GB" dirty="0" smtClean="0"/>
              <a:t>A mutual recognition scheme sets a consistent approach, an understanding of what the person is capable of. </a:t>
            </a:r>
          </a:p>
          <a:p>
            <a:endParaRPr lang="en-GB" dirty="0"/>
          </a:p>
          <a:p>
            <a:r>
              <a:rPr lang="en-GB" dirty="0" smtClean="0"/>
              <a:t>I</a:t>
            </a:r>
            <a:r>
              <a:rPr lang="en-GB" dirty="0" smtClean="0"/>
              <a:t>mproving, but not completely removing the obstacles of mobility.</a:t>
            </a:r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0B9E-CB7D-1E41-BA4B-95C6569E7F34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2363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9712" y="764704"/>
            <a:ext cx="6769224" cy="457200"/>
          </a:xfrm>
        </p:spPr>
        <p:txBody>
          <a:bodyPr/>
          <a:lstStyle/>
          <a:p>
            <a:pPr algn="r"/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accieved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/>
              <a:t> </a:t>
            </a:r>
            <a:r>
              <a:rPr lang="fr-FR" dirty="0" smtClean="0"/>
              <a:t>a recognition </a:t>
            </a:r>
            <a:r>
              <a:rPr lang="fr-FR" dirty="0" err="1" smtClean="0"/>
              <a:t>scheme</a:t>
            </a:r>
            <a:r>
              <a:rPr lang="fr-FR" dirty="0" smtClean="0"/>
              <a:t>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1560" y="1484784"/>
            <a:ext cx="7992888" cy="4968552"/>
          </a:xfrm>
        </p:spPr>
        <p:txBody>
          <a:bodyPr/>
          <a:lstStyle/>
          <a:p>
            <a:pPr lvl="1"/>
            <a:endParaRPr lang="en-GB" dirty="0">
              <a:solidFill>
                <a:srgbClr val="F2F2F2"/>
              </a:solidFill>
            </a:endParaRPr>
          </a:p>
          <a:p>
            <a:r>
              <a:rPr lang="en-GB" dirty="0">
                <a:solidFill>
                  <a:srgbClr val="F2F2F2"/>
                </a:solidFill>
              </a:rPr>
              <a:t>Formal recognition is a stamp of approval</a:t>
            </a:r>
          </a:p>
          <a:p>
            <a:r>
              <a:rPr lang="en-GB" dirty="0">
                <a:solidFill>
                  <a:srgbClr val="F2F2F2"/>
                </a:solidFill>
              </a:rPr>
              <a:t>It ensures a certain standard of the professional</a:t>
            </a:r>
          </a:p>
          <a:p>
            <a:r>
              <a:rPr lang="en-GB" dirty="0">
                <a:solidFill>
                  <a:srgbClr val="F2F2F2"/>
                </a:solidFill>
              </a:rPr>
              <a:t>A mutual recognition scheme sets a consistent approach, an understanding of what the person is capable of. </a:t>
            </a:r>
          </a:p>
          <a:p>
            <a:endParaRPr lang="en-GB" dirty="0">
              <a:solidFill>
                <a:srgbClr val="F2F2F2"/>
              </a:solidFill>
            </a:endParaRPr>
          </a:p>
          <a:p>
            <a:r>
              <a:rPr lang="en-GB" dirty="0">
                <a:solidFill>
                  <a:srgbClr val="F2F2F2"/>
                </a:solidFill>
              </a:rPr>
              <a:t>Improving, but not completely removing the obstacles of mobility.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i="1" dirty="0" smtClean="0"/>
              <a:t>However…</a:t>
            </a:r>
            <a:endParaRPr lang="en-GB" i="1" dirty="0"/>
          </a:p>
          <a:p>
            <a:r>
              <a:rPr lang="en-GB" dirty="0" smtClean="0"/>
              <a:t>It is time consuming</a:t>
            </a:r>
          </a:p>
          <a:p>
            <a:r>
              <a:rPr lang="en-GB" dirty="0" smtClean="0"/>
              <a:t>Expensive</a:t>
            </a:r>
          </a:p>
          <a:p>
            <a:r>
              <a:rPr lang="en-GB" dirty="0" smtClean="0"/>
              <a:t>And is subject of interpretation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0B9E-CB7D-1E41-BA4B-95C6569E7F34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5080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1560" y="1484784"/>
            <a:ext cx="7992888" cy="4968552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dirty="0"/>
              <a:t>R</a:t>
            </a:r>
            <a:r>
              <a:rPr lang="en-GB" dirty="0" smtClean="0"/>
              <a:t>ecognition of a persons competence (RPE)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R</a:t>
            </a:r>
            <a:r>
              <a:rPr lang="en-GB" dirty="0" smtClean="0"/>
              <a:t>ecognition of training provider (RPO)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Mutual </a:t>
            </a:r>
            <a:r>
              <a:rPr lang="en-GB" dirty="0" smtClean="0"/>
              <a:t>recognition between member states</a:t>
            </a:r>
          </a:p>
          <a:p>
            <a:pPr lvl="1"/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0B9E-CB7D-1E41-BA4B-95C6569E7F34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4714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0800" y="836712"/>
            <a:ext cx="6553200" cy="457200"/>
          </a:xfrm>
        </p:spPr>
        <p:txBody>
          <a:bodyPr/>
          <a:lstStyle/>
          <a:p>
            <a:pPr algn="r"/>
            <a:r>
              <a:rPr lang="en-GB" dirty="0" smtClean="0"/>
              <a:t>Personal recognition scheme (RPE)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5800" y="1628800"/>
            <a:ext cx="7772400" cy="4467200"/>
          </a:xfrm>
        </p:spPr>
        <p:txBody>
          <a:bodyPr/>
          <a:lstStyle/>
          <a:p>
            <a:r>
              <a:rPr lang="en-GB" dirty="0"/>
              <a:t>Should Recognition be Sector Specific </a:t>
            </a:r>
            <a:r>
              <a:rPr lang="en-GB" dirty="0" smtClean="0"/>
              <a:t>for </a:t>
            </a:r>
            <a:r>
              <a:rPr lang="en-GB" dirty="0" smtClean="0"/>
              <a:t>RPE ?</a:t>
            </a:r>
          </a:p>
          <a:p>
            <a:pPr lvl="1"/>
            <a:r>
              <a:rPr lang="en-GB" dirty="0" smtClean="0">
                <a:solidFill>
                  <a:srgbClr val="CCFFCC"/>
                </a:solidFill>
              </a:rPr>
              <a:t>Yes</a:t>
            </a:r>
            <a:r>
              <a:rPr lang="en-GB" dirty="0" smtClean="0"/>
              <a:t> </a:t>
            </a:r>
            <a:r>
              <a:rPr lang="en-GB" dirty="0" smtClean="0"/>
              <a:t>because:</a:t>
            </a:r>
          </a:p>
          <a:p>
            <a:pPr lvl="2"/>
            <a:r>
              <a:rPr lang="en-GB" dirty="0" smtClean="0"/>
              <a:t>Major differences between </a:t>
            </a:r>
            <a:r>
              <a:rPr lang="en-GB" dirty="0" smtClean="0"/>
              <a:t>sectors</a:t>
            </a:r>
          </a:p>
          <a:p>
            <a:pPr lvl="2"/>
            <a:r>
              <a:rPr lang="en-GB" dirty="0" smtClean="0"/>
              <a:t>Easier </a:t>
            </a:r>
            <a:r>
              <a:rPr lang="en-GB" dirty="0"/>
              <a:t>to </a:t>
            </a:r>
            <a:r>
              <a:rPr lang="en-GB" dirty="0" smtClean="0"/>
              <a:t>manage </a:t>
            </a:r>
            <a:r>
              <a:rPr lang="en-GB" dirty="0"/>
              <a:t>the competences</a:t>
            </a:r>
          </a:p>
          <a:p>
            <a:pPr marL="914400" lvl="2" indent="0">
              <a:buNone/>
            </a:pPr>
            <a:endParaRPr lang="en-GB" dirty="0" smtClean="0"/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No</a:t>
            </a:r>
            <a:r>
              <a:rPr lang="en-GB" dirty="0" smtClean="0"/>
              <a:t> because:</a:t>
            </a:r>
          </a:p>
          <a:p>
            <a:pPr lvl="2"/>
            <a:r>
              <a:rPr lang="en-GB" dirty="0" smtClean="0"/>
              <a:t>No resources / recognition is time consuming</a:t>
            </a:r>
          </a:p>
          <a:p>
            <a:pPr lvl="2"/>
            <a:r>
              <a:rPr lang="en-GB" dirty="0" smtClean="0"/>
              <a:t>It will be the role of the employer to recruit the suitable </a:t>
            </a:r>
            <a:r>
              <a:rPr lang="en-GB" dirty="0" smtClean="0"/>
              <a:t>RPE</a:t>
            </a:r>
            <a:endParaRPr lang="en-GB" dirty="0"/>
          </a:p>
          <a:p>
            <a:pPr lvl="2"/>
            <a:r>
              <a:rPr lang="en-GB" dirty="0"/>
              <a:t>N</a:t>
            </a:r>
            <a:r>
              <a:rPr lang="en-GB" dirty="0" smtClean="0"/>
              <a:t>eed </a:t>
            </a:r>
            <a:r>
              <a:rPr lang="en-GB" dirty="0"/>
              <a:t>for continuous professional improvement specific to the </a:t>
            </a:r>
            <a:r>
              <a:rPr lang="en-GB" dirty="0" smtClean="0"/>
              <a:t>sector</a:t>
            </a:r>
          </a:p>
          <a:p>
            <a:pPr lvl="2"/>
            <a:r>
              <a:rPr lang="en-GB" dirty="0" smtClean="0"/>
              <a:t>If </a:t>
            </a:r>
            <a:r>
              <a:rPr lang="en-GB" dirty="0"/>
              <a:t>not fixed to a sector, this can also prevent the missing of RPE in some sectors</a:t>
            </a:r>
          </a:p>
          <a:p>
            <a:pPr lvl="1"/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0B9E-CB7D-1E41-BA4B-95C6569E7F34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81824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0800" y="764704"/>
            <a:ext cx="6553200" cy="457200"/>
          </a:xfrm>
        </p:spPr>
        <p:txBody>
          <a:bodyPr/>
          <a:lstStyle/>
          <a:p>
            <a:pPr algn="r"/>
            <a:r>
              <a:rPr lang="en-GB" dirty="0" smtClean="0"/>
              <a:t>Personal recognition scheme (RPE)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5800" y="1844824"/>
            <a:ext cx="7772400" cy="4251176"/>
          </a:xfrm>
        </p:spPr>
        <p:txBody>
          <a:bodyPr/>
          <a:lstStyle/>
          <a:p>
            <a:r>
              <a:rPr lang="en-GB" dirty="0"/>
              <a:t>Should Recognition be Sector Specific </a:t>
            </a:r>
            <a:r>
              <a:rPr lang="en-GB" dirty="0" smtClean="0"/>
              <a:t>for RPE ?</a:t>
            </a:r>
          </a:p>
          <a:p>
            <a:pPr marL="457200" lvl="1" indent="0">
              <a:buNone/>
            </a:pPr>
            <a:endParaRPr lang="en-GB" dirty="0"/>
          </a:p>
          <a:p>
            <a:pPr lvl="1"/>
            <a:r>
              <a:rPr lang="en-GB" dirty="0" smtClean="0"/>
              <a:t>No single answer – </a:t>
            </a:r>
            <a:r>
              <a:rPr lang="en-GB" dirty="0" smtClean="0"/>
              <a:t>(specially when you calculate the differences </a:t>
            </a:r>
            <a:r>
              <a:rPr lang="en-GB" dirty="0" smtClean="0"/>
              <a:t>between countries </a:t>
            </a:r>
            <a:r>
              <a:rPr lang="en-GB" dirty="0" smtClean="0"/>
              <a:t>in terms of numbers of sectors)</a:t>
            </a:r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0B9E-CB7D-1E41-BA4B-95C6569E7F34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76449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3568" y="1556792"/>
            <a:ext cx="7772400" cy="439248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But apart from the traditional qualifications an RPE must have:</a:t>
            </a:r>
          </a:p>
          <a:p>
            <a:endParaRPr lang="en-GB" dirty="0" smtClean="0"/>
          </a:p>
          <a:p>
            <a:r>
              <a:rPr lang="en-GB" dirty="0"/>
              <a:t> </a:t>
            </a:r>
            <a:r>
              <a:rPr lang="en-GB" dirty="0" smtClean="0"/>
              <a:t>Communication </a:t>
            </a:r>
            <a:r>
              <a:rPr lang="en-GB" dirty="0" smtClean="0"/>
              <a:t>skills</a:t>
            </a:r>
          </a:p>
          <a:p>
            <a:pPr lvl="1"/>
            <a:r>
              <a:rPr lang="en-GB" dirty="0" smtClean="0"/>
              <a:t>Effective communication skills should be included in the RPE approval process</a:t>
            </a:r>
          </a:p>
          <a:p>
            <a:pPr lvl="1"/>
            <a:r>
              <a:rPr lang="en-GB" dirty="0" smtClean="0"/>
              <a:t>He /she is an advisor. But if the advise doesn’t get through it will be lost</a:t>
            </a:r>
            <a:endParaRPr lang="en-GB" dirty="0" smtClean="0"/>
          </a:p>
          <a:p>
            <a:pPr lvl="1"/>
            <a:endParaRPr lang="en-GB" dirty="0"/>
          </a:p>
          <a:p>
            <a:r>
              <a:rPr lang="en-GB" dirty="0" smtClean="0"/>
              <a:t>How to assess communication skills?</a:t>
            </a:r>
          </a:p>
          <a:p>
            <a:pPr lvl="1"/>
            <a:r>
              <a:rPr lang="en-GB" dirty="0" smtClean="0"/>
              <a:t>Does not haver to be complicated, c</a:t>
            </a:r>
            <a:r>
              <a:rPr lang="en-GB" dirty="0" smtClean="0"/>
              <a:t>ould </a:t>
            </a:r>
            <a:r>
              <a:rPr lang="en-GB" dirty="0" smtClean="0"/>
              <a:t>be quite </a:t>
            </a:r>
            <a:r>
              <a:rPr lang="en-GB" dirty="0" smtClean="0"/>
              <a:t>simple</a:t>
            </a:r>
            <a:endParaRPr lang="en-GB" dirty="0" smtClean="0"/>
          </a:p>
          <a:p>
            <a:pPr lvl="1"/>
            <a:r>
              <a:rPr lang="en-GB" dirty="0" smtClean="0"/>
              <a:t>See for example tests used by recruiters</a:t>
            </a:r>
          </a:p>
          <a:p>
            <a:pPr lvl="1"/>
            <a:r>
              <a:rPr lang="en-GB" dirty="0" smtClean="0"/>
              <a:t>Could </a:t>
            </a:r>
            <a:r>
              <a:rPr lang="en-GB" dirty="0" smtClean="0"/>
              <a:t>also be </a:t>
            </a:r>
            <a:r>
              <a:rPr lang="en-GB" dirty="0" smtClean="0"/>
              <a:t>done through the references from actual (previous) </a:t>
            </a:r>
            <a:r>
              <a:rPr lang="en-GB" dirty="0" smtClean="0"/>
              <a:t>employer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0B9E-CB7D-1E41-BA4B-95C6569E7F34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2590800" y="836712"/>
            <a:ext cx="6553200" cy="457200"/>
          </a:xfrm>
        </p:spPr>
        <p:txBody>
          <a:bodyPr/>
          <a:lstStyle/>
          <a:p>
            <a:pPr algn="r"/>
            <a:r>
              <a:rPr lang="en-GB" dirty="0" smtClean="0"/>
              <a:t>Personal recognition scheme (RPE)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33075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39752" y="188640"/>
            <a:ext cx="6553200" cy="457200"/>
          </a:xfrm>
        </p:spPr>
        <p:txBody>
          <a:bodyPr/>
          <a:lstStyle/>
          <a:p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5800" y="908720"/>
            <a:ext cx="7772400" cy="5949280"/>
          </a:xfrm>
        </p:spPr>
        <p:txBody>
          <a:bodyPr/>
          <a:lstStyle/>
          <a:p>
            <a:r>
              <a:rPr lang="en-GB" dirty="0" smtClean="0"/>
              <a:t>Recognition of RPO’s ?</a:t>
            </a:r>
          </a:p>
          <a:p>
            <a:pPr lvl="1"/>
            <a:r>
              <a:rPr lang="en-GB" dirty="0"/>
              <a:t>Need for a system to be sure the RPO is well trained, but maybe system less binding </a:t>
            </a:r>
            <a:r>
              <a:rPr lang="en-GB" dirty="0" smtClean="0"/>
              <a:t>and less resource consuming than </a:t>
            </a:r>
            <a:r>
              <a:rPr lang="en-GB" dirty="0" smtClean="0"/>
              <a:t>accreditation. How many RPOs do we have as apposed to RPEs</a:t>
            </a:r>
            <a:endParaRPr lang="en-GB" dirty="0"/>
          </a:p>
          <a:p>
            <a:pPr lvl="1"/>
            <a:r>
              <a:rPr lang="en-GB" dirty="0" smtClean="0"/>
              <a:t>However there is a n</a:t>
            </a:r>
            <a:r>
              <a:rPr lang="en-GB" dirty="0" smtClean="0"/>
              <a:t>eed </a:t>
            </a:r>
            <a:r>
              <a:rPr lang="en-GB" dirty="0" smtClean="0"/>
              <a:t>for some quality control of RPO’s</a:t>
            </a:r>
          </a:p>
          <a:p>
            <a:pPr lvl="1"/>
            <a:endParaRPr lang="en-GB" dirty="0"/>
          </a:p>
          <a:p>
            <a:pPr lvl="1"/>
            <a:r>
              <a:rPr lang="en-GB" dirty="0" smtClean="0"/>
              <a:t>Could have graded approach according to the level of risk / sector of activity: </a:t>
            </a:r>
          </a:p>
          <a:p>
            <a:pPr lvl="2"/>
            <a:r>
              <a:rPr lang="en-GB" dirty="0" smtClean="0"/>
              <a:t>Individual bases</a:t>
            </a:r>
          </a:p>
          <a:p>
            <a:pPr lvl="2"/>
            <a:r>
              <a:rPr lang="en-GB" dirty="0" smtClean="0"/>
              <a:t>Recognition of the Course</a:t>
            </a:r>
          </a:p>
          <a:p>
            <a:pPr lvl="2"/>
            <a:r>
              <a:rPr lang="en-GB" dirty="0" smtClean="0"/>
              <a:t>Accreditation of Training </a:t>
            </a:r>
            <a:r>
              <a:rPr lang="en-GB" dirty="0" err="1" smtClean="0"/>
              <a:t>Center</a:t>
            </a:r>
            <a:r>
              <a:rPr lang="en-GB" dirty="0" smtClean="0"/>
              <a:t> by specific organisation or by authority</a:t>
            </a:r>
          </a:p>
          <a:p>
            <a:pPr lvl="2"/>
            <a:r>
              <a:rPr lang="en-GB" dirty="0" smtClean="0"/>
              <a:t>Accreditation by Professional Associations, </a:t>
            </a:r>
          </a:p>
          <a:p>
            <a:pPr lvl="2"/>
            <a:r>
              <a:rPr lang="en-GB" dirty="0" smtClean="0"/>
              <a:t>Sector </a:t>
            </a:r>
            <a:r>
              <a:rPr lang="en-GB" dirty="0"/>
              <a:t>specification process (</a:t>
            </a:r>
            <a:r>
              <a:rPr lang="en-GB" dirty="0" err="1"/>
              <a:t>eg</a:t>
            </a:r>
            <a:r>
              <a:rPr lang="en-GB" dirty="0"/>
              <a:t> NDT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Control from authority for example through inspections of training plan of the employers for their RPOs</a:t>
            </a:r>
          </a:p>
          <a:p>
            <a:pPr lvl="2"/>
            <a:endParaRPr lang="en-GB" dirty="0" smtClean="0"/>
          </a:p>
          <a:p>
            <a:pPr lvl="2"/>
            <a:endParaRPr lang="en-GB" dirty="0" smtClean="0"/>
          </a:p>
          <a:p>
            <a:pPr lvl="2"/>
            <a:endParaRPr lang="en-GB" dirty="0" smtClean="0"/>
          </a:p>
          <a:p>
            <a:pPr lvl="2"/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0B9E-CB7D-1E41-BA4B-95C6569E7F34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17960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39752" y="188640"/>
            <a:ext cx="6553200" cy="457200"/>
          </a:xfrm>
        </p:spPr>
        <p:txBody>
          <a:bodyPr/>
          <a:lstStyle/>
          <a:p>
            <a:r>
              <a:rPr lang="en-GB" dirty="0"/>
              <a:t>Mutual recognition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5800" y="908720"/>
            <a:ext cx="7772400" cy="5187280"/>
          </a:xfrm>
        </p:spPr>
        <p:txBody>
          <a:bodyPr/>
          <a:lstStyle/>
          <a:p>
            <a:r>
              <a:rPr lang="en-GB" i="1" dirty="0" smtClean="0"/>
              <a:t>Mutual recognition between Member States</a:t>
            </a:r>
          </a:p>
          <a:p>
            <a:pPr lvl="1"/>
            <a:r>
              <a:rPr lang="en-GB" i="1" dirty="0" smtClean="0"/>
              <a:t>Not only based on academic </a:t>
            </a:r>
            <a:r>
              <a:rPr lang="en-GB" i="1" dirty="0" smtClean="0"/>
              <a:t>qualification</a:t>
            </a:r>
          </a:p>
          <a:p>
            <a:pPr lvl="1"/>
            <a:endParaRPr lang="en-GB" i="1" dirty="0"/>
          </a:p>
          <a:p>
            <a:pPr lvl="1"/>
            <a:r>
              <a:rPr lang="en-GB" i="1" dirty="0" smtClean="0"/>
              <a:t>Need </a:t>
            </a:r>
            <a:r>
              <a:rPr lang="en-GB" i="1" dirty="0" smtClean="0"/>
              <a:t>to speak the local language?</a:t>
            </a:r>
          </a:p>
          <a:p>
            <a:pPr lvl="3"/>
            <a:r>
              <a:rPr lang="en-GB" i="1" dirty="0" smtClean="0"/>
              <a:t>In countries like Sweden, Finland,… few people from other countries would know the local language, and English is the usual language for foreign</a:t>
            </a:r>
          </a:p>
          <a:p>
            <a:pPr lvl="3"/>
            <a:r>
              <a:rPr lang="en-GB" i="1" dirty="0" smtClean="0"/>
              <a:t>RPE, as adviser, one common language could be sufficient</a:t>
            </a:r>
          </a:p>
          <a:p>
            <a:pPr lvl="3"/>
            <a:r>
              <a:rPr lang="en-GB" i="1" dirty="0" smtClean="0"/>
              <a:t>Depend on the circumstances</a:t>
            </a:r>
          </a:p>
          <a:p>
            <a:pPr lvl="3"/>
            <a:r>
              <a:rPr lang="en-GB" i="1" dirty="0" smtClean="0"/>
              <a:t>Need for the Employer to agree on a common language (could be “company language”)</a:t>
            </a:r>
          </a:p>
          <a:p>
            <a:pPr lvl="3"/>
            <a:r>
              <a:rPr lang="en-GB" i="1" dirty="0" smtClean="0"/>
              <a:t>Suitability issue : the employer to decide which language should speak the RPE</a:t>
            </a:r>
          </a:p>
          <a:p>
            <a:pPr lvl="2"/>
            <a:r>
              <a:rPr lang="en-GB" i="1" dirty="0" smtClean="0"/>
              <a:t>Need to know the local legislation =&gt; additional test</a:t>
            </a:r>
          </a:p>
          <a:p>
            <a:pPr marL="914400" lvl="2" indent="0">
              <a:buNone/>
            </a:pPr>
            <a:endParaRPr lang="en-GB" i="1" dirty="0" smtClean="0"/>
          </a:p>
          <a:p>
            <a:pPr marL="0" indent="0">
              <a:buNone/>
            </a:pPr>
            <a:endParaRPr lang="en-GB" i="1" dirty="0" smtClean="0"/>
          </a:p>
          <a:p>
            <a:endParaRPr lang="en-GB" i="1" dirty="0"/>
          </a:p>
          <a:p>
            <a:endParaRPr lang="en-GB" i="1" dirty="0"/>
          </a:p>
          <a:p>
            <a:endParaRPr lang="en-GB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0B9E-CB7D-1E41-BA4B-95C6569E7F34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1313480"/>
      </p:ext>
    </p:extLst>
  </p:cSld>
  <p:clrMapOvr>
    <a:masterClrMapping/>
  </p:clrMapOvr>
</p:sld>
</file>

<file path=ppt/theme/theme1.xml><?xml version="1.0" encoding="utf-8"?>
<a:theme xmlns:a="http://schemas.openxmlformats.org/drawingml/2006/main" name="Nouvelle présentation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Nouvelle pré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9" charset="0"/>
            <a:ea typeface="ＭＳ Ｐゴシック" pitchFamily="-109" charset="-128"/>
            <a:cs typeface="ＭＳ Ｐゴシック" pitchFamily="-10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9" charset="0"/>
            <a:ea typeface="ＭＳ Ｐゴシック" pitchFamily="-109" charset="-128"/>
            <a:cs typeface="ＭＳ Ｐゴシック" pitchFamily="-109" charset="-128"/>
          </a:defRPr>
        </a:defPPr>
      </a:lstStyle>
    </a:lnDef>
  </a:objectDefaults>
  <a:extraClrSchemeLst>
    <a:extraClrScheme>
      <a:clrScheme name="Nouvelle pré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1872</TotalTime>
  <Words>857</Words>
  <Application>Microsoft Macintosh PowerPoint</Application>
  <PresentationFormat>Bildspel på skärmen (4:3)</PresentationFormat>
  <Paragraphs>133</Paragraphs>
  <Slides>13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13</vt:i4>
      </vt:variant>
    </vt:vector>
  </HeadingPairs>
  <TitlesOfParts>
    <vt:vector size="14" baseType="lpstr">
      <vt:lpstr>Nouvelle présentation</vt:lpstr>
      <vt:lpstr>WG3. What is achieved by recognition schemes?</vt:lpstr>
      <vt:lpstr>What is accieved with a recognition scheme?</vt:lpstr>
      <vt:lpstr>What is accieved with a recognition scheme?</vt:lpstr>
      <vt:lpstr>PowerPoint-presentation</vt:lpstr>
      <vt:lpstr>Personal recognition scheme (RPE)</vt:lpstr>
      <vt:lpstr>Personal recognition scheme (RPE)</vt:lpstr>
      <vt:lpstr>Personal recognition scheme (RPE)</vt:lpstr>
      <vt:lpstr>PowerPoint-presentation</vt:lpstr>
      <vt:lpstr>Mutual recognition</vt:lpstr>
      <vt:lpstr>Mutual recognition</vt:lpstr>
      <vt:lpstr>Grading of competence?</vt:lpstr>
      <vt:lpstr>Harmonisation?</vt:lpstr>
      <vt:lpstr>PowerPoint-presentation</vt:lpstr>
    </vt:vector>
  </TitlesOfParts>
  <Company>CEPN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Survey on the implementation of the ‘justification’, ‘optimisation’ and ‘limitation of doses’ radiological protection principles in national regulations in Europe     </dc:title>
  <dc:creator>Pascal CROÜAIL</dc:creator>
  <cp:lastModifiedBy>Johan-Petter Wikell</cp:lastModifiedBy>
  <cp:revision>163</cp:revision>
  <dcterms:created xsi:type="dcterms:W3CDTF">2011-05-18T09:38:49Z</dcterms:created>
  <dcterms:modified xsi:type="dcterms:W3CDTF">2014-05-09T07:08:55Z</dcterms:modified>
</cp:coreProperties>
</file>