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D9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2" d="100"/>
          <a:sy n="62" d="100"/>
        </p:scale>
        <p:origin x="-470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688D-13D6-46A7-B78E-DBA301775A65}" type="datetimeFigureOut">
              <a:rPr lang="en-GB" smtClean="0"/>
              <a:t>09/05/2014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DF95-32EF-4A15-BC2C-252AD4D49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880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688D-13D6-46A7-B78E-DBA301775A65}" type="datetimeFigureOut">
              <a:rPr lang="en-GB" smtClean="0"/>
              <a:t>09/05/2014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DF95-32EF-4A15-BC2C-252AD4D49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546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688D-13D6-46A7-B78E-DBA301775A65}" type="datetimeFigureOut">
              <a:rPr lang="en-GB" smtClean="0"/>
              <a:t>09/05/2014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DF95-32EF-4A15-BC2C-252AD4D49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72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688D-13D6-46A7-B78E-DBA301775A65}" type="datetimeFigureOut">
              <a:rPr lang="en-GB" smtClean="0"/>
              <a:t>09/05/2014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DF95-32EF-4A15-BC2C-252AD4D49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136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688D-13D6-46A7-B78E-DBA301775A65}" type="datetimeFigureOut">
              <a:rPr lang="en-GB" smtClean="0"/>
              <a:t>09/05/2014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DF95-32EF-4A15-BC2C-252AD4D49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423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688D-13D6-46A7-B78E-DBA301775A65}" type="datetimeFigureOut">
              <a:rPr lang="en-GB" smtClean="0"/>
              <a:t>09/05/2014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DF95-32EF-4A15-BC2C-252AD4D49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072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688D-13D6-46A7-B78E-DBA301775A65}" type="datetimeFigureOut">
              <a:rPr lang="en-GB" smtClean="0"/>
              <a:t>09/05/2014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DF95-32EF-4A15-BC2C-252AD4D49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901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688D-13D6-46A7-B78E-DBA301775A65}" type="datetimeFigureOut">
              <a:rPr lang="en-GB" smtClean="0"/>
              <a:t>09/05/2014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DF95-32EF-4A15-BC2C-252AD4D49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664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688D-13D6-46A7-B78E-DBA301775A65}" type="datetimeFigureOut">
              <a:rPr lang="en-GB" smtClean="0"/>
              <a:t>09/05/2014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DF95-32EF-4A15-BC2C-252AD4D49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694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688D-13D6-46A7-B78E-DBA301775A65}" type="datetimeFigureOut">
              <a:rPr lang="en-GB" smtClean="0"/>
              <a:t>09/05/2014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DF95-32EF-4A15-BC2C-252AD4D49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753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688D-13D6-46A7-B78E-DBA301775A65}" type="datetimeFigureOut">
              <a:rPr lang="en-GB" smtClean="0"/>
              <a:t>09/05/2014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DF95-32EF-4A15-BC2C-252AD4D49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516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0688D-13D6-46A7-B78E-DBA301775A65}" type="datetimeFigureOut">
              <a:rPr lang="en-GB" smtClean="0"/>
              <a:t>09/05/2014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1DF95-32EF-4A15-BC2C-252AD4D49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0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t-EE" dirty="0" smtClean="0"/>
              <a:t>Tools to improve the effectiveness of training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t-EE" dirty="0" smtClean="0"/>
              <a:t>WG2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333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ogen 13"/>
          <p:cNvSpPr/>
          <p:nvPr/>
        </p:nvSpPr>
        <p:spPr>
          <a:xfrm rot="10800000" flipH="1" flipV="1">
            <a:off x="1105740" y="1666682"/>
            <a:ext cx="7292560" cy="3057008"/>
          </a:xfrm>
          <a:prstGeom prst="arc">
            <a:avLst/>
          </a:prstGeom>
          <a:ln w="57150"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Ellipse 3"/>
          <p:cNvSpPr/>
          <p:nvPr/>
        </p:nvSpPr>
        <p:spPr>
          <a:xfrm>
            <a:off x="827584" y="2455730"/>
            <a:ext cx="7776864" cy="3637566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4083022" y="2147911"/>
            <a:ext cx="1785122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b</a:t>
            </a:r>
            <a:r>
              <a:rPr lang="en-GB" sz="2000" dirty="0" smtClean="0"/>
              <a:t>asic </a:t>
            </a:r>
            <a:r>
              <a:rPr lang="et-EE" sz="2000" dirty="0" smtClean="0"/>
              <a:t>job &amp; </a:t>
            </a:r>
            <a:r>
              <a:rPr lang="en-GB" sz="2000" dirty="0" smtClean="0"/>
              <a:t>RP</a:t>
            </a:r>
            <a:endParaRPr lang="en-GB" sz="2000" dirty="0" smtClean="0"/>
          </a:p>
          <a:p>
            <a:pPr algn="ctr"/>
            <a:r>
              <a:rPr lang="en-GB" sz="2000" dirty="0" smtClean="0"/>
              <a:t> </a:t>
            </a:r>
            <a:r>
              <a:rPr lang="en-GB" sz="2000" dirty="0" smtClean="0"/>
              <a:t>course</a:t>
            </a:r>
            <a:r>
              <a:rPr lang="et-EE" sz="2000" dirty="0" smtClean="0"/>
              <a:t> </a:t>
            </a:r>
            <a:endParaRPr lang="en-GB" sz="2000" dirty="0"/>
          </a:p>
        </p:txBody>
      </p:sp>
      <p:sp>
        <p:nvSpPr>
          <p:cNvPr id="7" name="Textfeld 6"/>
          <p:cNvSpPr txBox="1"/>
          <p:nvPr/>
        </p:nvSpPr>
        <p:spPr>
          <a:xfrm>
            <a:off x="3083966" y="260648"/>
            <a:ext cx="3264099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t-EE" sz="2000" dirty="0"/>
              <a:t>E</a:t>
            </a:r>
            <a:r>
              <a:rPr lang="en-GB" sz="2000" dirty="0" err="1" smtClean="0"/>
              <a:t>mployer</a:t>
            </a:r>
            <a:r>
              <a:rPr lang="en-GB" sz="2000" dirty="0" smtClean="0"/>
              <a:t>: defines position, </a:t>
            </a:r>
            <a:br>
              <a:rPr lang="en-GB" sz="2000" dirty="0" smtClean="0"/>
            </a:br>
            <a:r>
              <a:rPr lang="en-GB" sz="2000" dirty="0" smtClean="0"/>
              <a:t>function, responsibility, tasks,</a:t>
            </a:r>
          </a:p>
          <a:p>
            <a:pPr algn="ctr"/>
            <a:r>
              <a:rPr lang="en-GB" sz="2000" dirty="0"/>
              <a:t>t</a:t>
            </a:r>
            <a:r>
              <a:rPr lang="en-GB" sz="2000" dirty="0" smtClean="0"/>
              <a:t>raining needs for employee</a:t>
            </a:r>
            <a:endParaRPr lang="en-GB" sz="2000" dirty="0"/>
          </a:p>
        </p:txBody>
      </p:sp>
      <p:sp>
        <p:nvSpPr>
          <p:cNvPr id="8" name="Textfeld 7"/>
          <p:cNvSpPr txBox="1"/>
          <p:nvPr/>
        </p:nvSpPr>
        <p:spPr>
          <a:xfrm>
            <a:off x="6252433" y="5347852"/>
            <a:ext cx="1586839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t-EE" sz="2000" dirty="0" smtClean="0"/>
              <a:t>additional</a:t>
            </a:r>
            <a:endParaRPr lang="en-GB" sz="2000" dirty="0" smtClean="0"/>
          </a:p>
          <a:p>
            <a:pPr algn="ctr"/>
            <a:r>
              <a:rPr lang="et-EE" sz="2000" dirty="0" smtClean="0"/>
              <a:t>job &amp; </a:t>
            </a:r>
            <a:r>
              <a:rPr lang="en-GB" sz="2000" dirty="0" smtClean="0"/>
              <a:t>RP</a:t>
            </a:r>
            <a:r>
              <a:rPr lang="et-EE" sz="2000" dirty="0" smtClean="0"/>
              <a:t> training</a:t>
            </a:r>
            <a:endParaRPr lang="en-GB" sz="2000" dirty="0"/>
          </a:p>
        </p:txBody>
      </p:sp>
      <p:sp>
        <p:nvSpPr>
          <p:cNvPr id="9" name="Textfeld 8"/>
          <p:cNvSpPr txBox="1"/>
          <p:nvPr/>
        </p:nvSpPr>
        <p:spPr>
          <a:xfrm>
            <a:off x="628375" y="270272"/>
            <a:ext cx="1577099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RPE or </a:t>
            </a:r>
            <a:br>
              <a:rPr lang="en-GB" sz="2000" dirty="0" smtClean="0"/>
            </a:br>
            <a:r>
              <a:rPr lang="en-GB" sz="2000" dirty="0" smtClean="0"/>
              <a:t>regulatory </a:t>
            </a:r>
          </a:p>
          <a:p>
            <a:pPr algn="ctr"/>
            <a:r>
              <a:rPr lang="en-GB" sz="2000" dirty="0" smtClean="0"/>
              <a:t>body</a:t>
            </a:r>
            <a:endParaRPr lang="en-GB" sz="2000" dirty="0"/>
          </a:p>
        </p:txBody>
      </p:sp>
      <p:sp>
        <p:nvSpPr>
          <p:cNvPr id="10" name="Textfeld 9"/>
          <p:cNvSpPr txBox="1"/>
          <p:nvPr/>
        </p:nvSpPr>
        <p:spPr>
          <a:xfrm>
            <a:off x="3190462" y="5767194"/>
            <a:ext cx="1337994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emergency</a:t>
            </a:r>
          </a:p>
          <a:p>
            <a:pPr algn="ctr"/>
            <a:r>
              <a:rPr lang="en-GB" sz="2000" dirty="0" smtClean="0"/>
              <a:t> exercise</a:t>
            </a:r>
            <a:endParaRPr lang="en-GB" sz="2000" dirty="0"/>
          </a:p>
        </p:txBody>
      </p:sp>
      <p:sp>
        <p:nvSpPr>
          <p:cNvPr id="17" name="Rechteck 16"/>
          <p:cNvSpPr/>
          <p:nvPr/>
        </p:nvSpPr>
        <p:spPr>
          <a:xfrm>
            <a:off x="827582" y="1544319"/>
            <a:ext cx="3285033" cy="2235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feld 10"/>
          <p:cNvSpPr txBox="1"/>
          <p:nvPr/>
        </p:nvSpPr>
        <p:spPr>
          <a:xfrm>
            <a:off x="7752931" y="3845750"/>
            <a:ext cx="1290738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on-the-job</a:t>
            </a:r>
          </a:p>
          <a:p>
            <a:pPr algn="ctr"/>
            <a:r>
              <a:rPr lang="en-GB" sz="2000" dirty="0" smtClean="0"/>
              <a:t>training</a:t>
            </a:r>
            <a:endParaRPr lang="en-GB" sz="2000" dirty="0"/>
          </a:p>
        </p:txBody>
      </p:sp>
      <p:sp>
        <p:nvSpPr>
          <p:cNvPr id="12" name="Bogen 11"/>
          <p:cNvSpPr/>
          <p:nvPr/>
        </p:nvSpPr>
        <p:spPr>
          <a:xfrm rot="10800000" flipV="1">
            <a:off x="827582" y="1666682"/>
            <a:ext cx="8110305" cy="3743697"/>
          </a:xfrm>
          <a:prstGeom prst="arc">
            <a:avLst>
              <a:gd name="adj1" fmla="val 16130674"/>
              <a:gd name="adj2" fmla="val 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feld 12"/>
          <p:cNvSpPr txBox="1"/>
          <p:nvPr/>
        </p:nvSpPr>
        <p:spPr>
          <a:xfrm>
            <a:off x="4091283" y="1312739"/>
            <a:ext cx="1287853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000" dirty="0"/>
              <a:t>c</a:t>
            </a:r>
            <a:r>
              <a:rPr lang="en-GB" sz="2000" dirty="0" smtClean="0"/>
              <a:t>ontinuing</a:t>
            </a:r>
          </a:p>
          <a:p>
            <a:r>
              <a:rPr lang="en-GB" sz="2000" dirty="0" smtClean="0"/>
              <a:t> training</a:t>
            </a:r>
            <a:endParaRPr lang="en-GB" sz="2000" dirty="0"/>
          </a:p>
        </p:txBody>
      </p:sp>
      <p:sp>
        <p:nvSpPr>
          <p:cNvPr id="15" name="Textfeld 14"/>
          <p:cNvSpPr txBox="1"/>
          <p:nvPr/>
        </p:nvSpPr>
        <p:spPr>
          <a:xfrm>
            <a:off x="6975409" y="3410003"/>
            <a:ext cx="2291718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o</a:t>
            </a:r>
            <a:r>
              <a:rPr lang="en-GB" dirty="0" smtClean="0"/>
              <a:t>bservation of mentor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7575109" y="4701521"/>
            <a:ext cx="1445268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q</a:t>
            </a:r>
            <a:r>
              <a:rPr lang="en-GB" dirty="0" smtClean="0"/>
              <a:t>uestions of  </a:t>
            </a:r>
            <a:br>
              <a:rPr lang="en-GB" dirty="0" smtClean="0"/>
            </a:br>
            <a:r>
              <a:rPr lang="en-GB" dirty="0" smtClean="0"/>
              <a:t>employee</a:t>
            </a:r>
            <a:endParaRPr lang="en-GB" dirty="0"/>
          </a:p>
        </p:txBody>
      </p:sp>
      <p:sp>
        <p:nvSpPr>
          <p:cNvPr id="18" name="Textfeld 17"/>
          <p:cNvSpPr txBox="1"/>
          <p:nvPr/>
        </p:nvSpPr>
        <p:spPr>
          <a:xfrm>
            <a:off x="244457" y="3258850"/>
            <a:ext cx="1212190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enhanced</a:t>
            </a:r>
          </a:p>
          <a:p>
            <a:pPr algn="ctr"/>
            <a:r>
              <a:rPr lang="en-GB" sz="2000" dirty="0" smtClean="0"/>
              <a:t>RP</a:t>
            </a:r>
          </a:p>
          <a:p>
            <a:pPr algn="ctr"/>
            <a:r>
              <a:rPr lang="en-GB" sz="2000" dirty="0" smtClean="0"/>
              <a:t>course</a:t>
            </a:r>
            <a:endParaRPr lang="en-GB" sz="2000" dirty="0"/>
          </a:p>
        </p:txBody>
      </p:sp>
      <p:cxnSp>
        <p:nvCxnSpPr>
          <p:cNvPr id="20" name="Gerade Verbindung mit Pfeil 19"/>
          <p:cNvCxnSpPr>
            <a:endCxn id="6" idx="1"/>
          </p:cNvCxnSpPr>
          <p:nvPr/>
        </p:nvCxnSpPr>
        <p:spPr>
          <a:xfrm>
            <a:off x="3635896" y="1251407"/>
            <a:ext cx="447126" cy="1250447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>
            <a:endCxn id="7" idx="1"/>
          </p:cNvCxnSpPr>
          <p:nvPr/>
        </p:nvCxnSpPr>
        <p:spPr>
          <a:xfrm>
            <a:off x="2205475" y="768479"/>
            <a:ext cx="878491" cy="1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4703562" y="5797971"/>
            <a:ext cx="1726948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audits by </a:t>
            </a:r>
            <a:r>
              <a:rPr lang="en-GB" dirty="0" smtClean="0"/>
              <a:t>TSO</a:t>
            </a:r>
            <a:r>
              <a:rPr lang="et-EE" dirty="0" smtClean="0"/>
              <a:t>,</a:t>
            </a:r>
            <a:endParaRPr lang="et-EE" dirty="0" smtClean="0"/>
          </a:p>
          <a:p>
            <a:pPr algn="ctr"/>
            <a:r>
              <a:rPr lang="en-GB" dirty="0" smtClean="0"/>
              <a:t>inspections </a:t>
            </a:r>
            <a:r>
              <a:rPr lang="en-GB" dirty="0" smtClean="0"/>
              <a:t>by </a:t>
            </a:r>
          </a:p>
          <a:p>
            <a:pPr algn="ctr"/>
            <a:r>
              <a:rPr lang="en-GB" dirty="0"/>
              <a:t>r</a:t>
            </a:r>
            <a:r>
              <a:rPr lang="en-GB" dirty="0" smtClean="0"/>
              <a:t>egulatory  body</a:t>
            </a:r>
            <a:endParaRPr lang="en-GB" dirty="0"/>
          </a:p>
        </p:txBody>
      </p:sp>
      <p:sp>
        <p:nvSpPr>
          <p:cNvPr id="26" name="Textfeld 25"/>
          <p:cNvSpPr txBox="1"/>
          <p:nvPr/>
        </p:nvSpPr>
        <p:spPr>
          <a:xfrm>
            <a:off x="7213708" y="549999"/>
            <a:ext cx="1577099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legislation</a:t>
            </a:r>
            <a:endParaRPr lang="en-GB" sz="2000" dirty="0"/>
          </a:p>
        </p:txBody>
      </p:sp>
      <p:cxnSp>
        <p:nvCxnSpPr>
          <p:cNvPr id="27" name="Gerade Verbindung mit Pfeil 26"/>
          <p:cNvCxnSpPr/>
          <p:nvPr/>
        </p:nvCxnSpPr>
        <p:spPr>
          <a:xfrm flipH="1">
            <a:off x="6337459" y="750054"/>
            <a:ext cx="876249" cy="1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851688" y="4563731"/>
            <a:ext cx="2232278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r</a:t>
            </a:r>
            <a:r>
              <a:rPr lang="en-GB" dirty="0" smtClean="0"/>
              <a:t>eturn experience:</a:t>
            </a:r>
          </a:p>
          <a:p>
            <a:pPr algn="ctr"/>
            <a:r>
              <a:rPr lang="en-GB" dirty="0"/>
              <a:t>e</a:t>
            </a:r>
            <a:r>
              <a:rPr lang="en-GB" dirty="0" smtClean="0"/>
              <a:t>vent analysis reports</a:t>
            </a:r>
          </a:p>
          <a:p>
            <a:pPr algn="ctr"/>
            <a:r>
              <a:rPr lang="en-GB" dirty="0"/>
              <a:t>g</a:t>
            </a:r>
            <a:r>
              <a:rPr lang="en-GB" dirty="0" smtClean="0"/>
              <a:t>ood practises</a:t>
            </a:r>
            <a:endParaRPr lang="en-GB" dirty="0"/>
          </a:p>
        </p:txBody>
      </p:sp>
      <p:sp>
        <p:nvSpPr>
          <p:cNvPr id="34" name="Textfeld 33"/>
          <p:cNvSpPr txBox="1"/>
          <p:nvPr/>
        </p:nvSpPr>
        <p:spPr>
          <a:xfrm>
            <a:off x="1967827" y="1376745"/>
            <a:ext cx="1572995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pre-course </a:t>
            </a:r>
          </a:p>
          <a:p>
            <a:pPr algn="ctr"/>
            <a:r>
              <a:rPr lang="en-GB" dirty="0" smtClean="0"/>
              <a:t>questionnaire</a:t>
            </a:r>
          </a:p>
          <a:p>
            <a:pPr algn="ctr"/>
            <a:r>
              <a:rPr lang="en-GB" dirty="0" smtClean="0"/>
              <a:t> by  employer:</a:t>
            </a:r>
          </a:p>
          <a:p>
            <a:pPr algn="ctr"/>
            <a:r>
              <a:rPr lang="en-GB" dirty="0"/>
              <a:t>t</a:t>
            </a:r>
            <a:r>
              <a:rPr lang="en-GB" dirty="0" smtClean="0"/>
              <a:t>asks, risks, </a:t>
            </a:r>
            <a:r>
              <a:rPr lang="en-GB" dirty="0" err="1" smtClean="0"/>
              <a:t>etc</a:t>
            </a:r>
            <a:endParaRPr lang="en-GB" dirty="0"/>
          </a:p>
        </p:txBody>
      </p:sp>
      <p:sp>
        <p:nvSpPr>
          <p:cNvPr id="35" name="Textfeld 34"/>
          <p:cNvSpPr txBox="1"/>
          <p:nvPr/>
        </p:nvSpPr>
        <p:spPr>
          <a:xfrm>
            <a:off x="441447" y="2577074"/>
            <a:ext cx="152638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benchmarking</a:t>
            </a:r>
            <a:endParaRPr lang="en-GB" dirty="0"/>
          </a:p>
        </p:txBody>
      </p:sp>
      <p:sp>
        <p:nvSpPr>
          <p:cNvPr id="36" name="Textfeld 35"/>
          <p:cNvSpPr txBox="1"/>
          <p:nvPr/>
        </p:nvSpPr>
        <p:spPr>
          <a:xfrm>
            <a:off x="6118780" y="2355753"/>
            <a:ext cx="1296113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p</a:t>
            </a:r>
            <a:r>
              <a:rPr lang="en-GB" sz="2000" dirty="0" smtClean="0"/>
              <a:t>ractical training</a:t>
            </a:r>
            <a:endParaRPr lang="en-GB" sz="2000" dirty="0"/>
          </a:p>
        </p:txBody>
      </p:sp>
      <p:sp>
        <p:nvSpPr>
          <p:cNvPr id="5" name="Textfeld 4"/>
          <p:cNvSpPr txBox="1"/>
          <p:nvPr/>
        </p:nvSpPr>
        <p:spPr>
          <a:xfrm>
            <a:off x="2363363" y="3191118"/>
            <a:ext cx="462479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>
                <a:solidFill>
                  <a:schemeClr val="tx2">
                    <a:lumMod val="75000"/>
                  </a:schemeClr>
                </a:solidFill>
              </a:rPr>
              <a:t>k</a:t>
            </a: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</a:rPr>
              <a:t>nowledge, competences, </a:t>
            </a:r>
          </a:p>
          <a:p>
            <a:pPr algn="ctr"/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</a:rPr>
              <a:t>skills of employee </a:t>
            </a:r>
            <a:br>
              <a:rPr lang="en-GB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</a:rPr>
              <a:t>(exposed worker, RP-officer …)</a:t>
            </a:r>
          </a:p>
        </p:txBody>
      </p:sp>
      <p:sp>
        <p:nvSpPr>
          <p:cNvPr id="37" name="Ellipse 36"/>
          <p:cNvSpPr/>
          <p:nvPr/>
        </p:nvSpPr>
        <p:spPr>
          <a:xfrm>
            <a:off x="244456" y="5661248"/>
            <a:ext cx="2095295" cy="1080120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feld 37"/>
          <p:cNvSpPr txBox="1"/>
          <p:nvPr/>
        </p:nvSpPr>
        <p:spPr>
          <a:xfrm>
            <a:off x="323528" y="5739643"/>
            <a:ext cx="18970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c</a:t>
            </a:r>
            <a:r>
              <a:rPr lang="en-GB" b="1" dirty="0" smtClean="0">
                <a:solidFill>
                  <a:srgbClr val="00B050"/>
                </a:solidFill>
              </a:rPr>
              <a:t>ontinuous</a:t>
            </a:r>
          </a:p>
          <a:p>
            <a:pPr algn="ctr"/>
            <a:r>
              <a:rPr lang="en-GB" b="1" dirty="0" smtClean="0">
                <a:solidFill>
                  <a:srgbClr val="00B050"/>
                </a:solidFill>
              </a:rPr>
              <a:t> improvement of</a:t>
            </a:r>
          </a:p>
          <a:p>
            <a:pPr algn="ctr"/>
            <a:r>
              <a:rPr lang="en-GB" b="1" dirty="0" smtClean="0">
                <a:solidFill>
                  <a:srgbClr val="00B050"/>
                </a:solidFill>
              </a:rPr>
              <a:t> training courses</a:t>
            </a:r>
            <a:endParaRPr lang="en-GB" b="1" dirty="0">
              <a:solidFill>
                <a:srgbClr val="00B050"/>
              </a:solidFill>
            </a:endParaRPr>
          </a:p>
        </p:txBody>
      </p:sp>
      <p:cxnSp>
        <p:nvCxnSpPr>
          <p:cNvPr id="40" name="Gerade Verbindung mit Pfeil 39"/>
          <p:cNvCxnSpPr>
            <a:stCxn id="35" idx="2"/>
            <a:endCxn id="37" idx="0"/>
          </p:cNvCxnSpPr>
          <p:nvPr/>
        </p:nvCxnSpPr>
        <p:spPr>
          <a:xfrm>
            <a:off x="1204637" y="2946406"/>
            <a:ext cx="87467" cy="2714842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/>
          <p:nvPr/>
        </p:nvCxnSpPr>
        <p:spPr>
          <a:xfrm flipH="1">
            <a:off x="1551531" y="2513437"/>
            <a:ext cx="1188074" cy="315939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>
            <a:stCxn id="16" idx="2"/>
          </p:cNvCxnSpPr>
          <p:nvPr/>
        </p:nvCxnSpPr>
        <p:spPr>
          <a:xfrm flipH="1">
            <a:off x="7575109" y="5347852"/>
            <a:ext cx="722634" cy="62397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>
            <a:stCxn id="15" idx="1"/>
            <a:endCxn id="37" idx="6"/>
          </p:cNvCxnSpPr>
          <p:nvPr/>
        </p:nvCxnSpPr>
        <p:spPr>
          <a:xfrm flipH="1">
            <a:off x="2339751" y="3594669"/>
            <a:ext cx="4635658" cy="2606639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/>
          <p:nvPr/>
        </p:nvCxnSpPr>
        <p:spPr>
          <a:xfrm flipH="1" flipV="1">
            <a:off x="2220575" y="6475080"/>
            <a:ext cx="2482988" cy="18789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576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7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8" grpId="0" animBg="1"/>
      <p:bldP spid="24" grpId="0" animBg="1"/>
      <p:bldP spid="26" grpId="0" animBg="1"/>
      <p:bldP spid="33" grpId="0" animBg="1"/>
      <p:bldP spid="34" grpId="0" animBg="1"/>
      <p:bldP spid="35" grpId="0" animBg="1"/>
      <p:bldP spid="36" grpId="0" animBg="1"/>
      <p:bldP spid="5" grpId="0"/>
      <p:bldP spid="37" grpId="0" animBg="1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/>
              <a:t>Tools </a:t>
            </a:r>
            <a:r>
              <a:rPr lang="de-DE" b="1" dirty="0" err="1" smtClean="0"/>
              <a:t>to</a:t>
            </a:r>
            <a:r>
              <a:rPr lang="de-DE" b="1" dirty="0" smtClean="0"/>
              <a:t> </a:t>
            </a:r>
            <a:r>
              <a:rPr lang="de-DE" b="1" dirty="0" err="1" smtClean="0"/>
              <a:t>improve</a:t>
            </a:r>
            <a:r>
              <a:rPr lang="de-DE" b="1" dirty="0" smtClean="0"/>
              <a:t> </a:t>
            </a:r>
            <a:r>
              <a:rPr lang="de-DE" b="1" dirty="0" err="1" smtClean="0"/>
              <a:t>effectivness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training</a:t>
            </a:r>
            <a:r>
              <a:rPr lang="de-DE" b="1" dirty="0" smtClean="0"/>
              <a:t> (</a:t>
            </a:r>
            <a:r>
              <a:rPr lang="de-DE" b="1" dirty="0" err="1" smtClean="0"/>
              <a:t>ranked</a:t>
            </a:r>
            <a:r>
              <a:rPr lang="de-DE" b="1" dirty="0" smtClean="0"/>
              <a:t>)</a:t>
            </a:r>
            <a:endParaRPr lang="de-AT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5257800"/>
          </a:xfrm>
        </p:spPr>
        <p:txBody>
          <a:bodyPr>
            <a:normAutofit fontScale="70000" lnSpcReduction="20000"/>
          </a:bodyPr>
          <a:lstStyle/>
          <a:p>
            <a:pPr marL="0" lvl="0" indent="0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None/>
            </a:pPr>
            <a:r>
              <a:rPr 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Training should be as realistic as </a:t>
            </a:r>
            <a:r>
              <a:rPr 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possible</a:t>
            </a:r>
            <a:r>
              <a:rPr lang="et-E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r>
              <a:rPr 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Training (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beside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theoretical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parts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pPr marL="725488" lvl="0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Symbol" panose="05050102010706020507" pitchFamily="18" charset="2"/>
              <a:buChar char="-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with real sources (is it ALARA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?) </a:t>
            </a:r>
            <a:r>
              <a:rPr lang="de-DE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e-DE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regulators</a:t>
            </a:r>
            <a:r>
              <a:rPr lang="et-EE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possibility), training providers (initiative), employer (cost)</a:t>
            </a:r>
            <a:endParaRPr lang="de-DE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25538" lvl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Symbol" panose="05050102010706020507" pitchFamily="18" charset="2"/>
              <a:buChar char="-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Low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dose during training vs. ALARA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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ALARA starts at 10 µ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Sv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Switzerland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</a:t>
            </a:r>
          </a:p>
          <a:p>
            <a:pPr marL="725488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Symbol" panose="05050102010706020507" pitchFamily="18" charset="2"/>
              <a:buChar char="-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increased stress level – training providers</a:t>
            </a:r>
            <a:endParaRPr lang="de-A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mock-up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providers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employer</a:t>
            </a:r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simulation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role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playing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providers</a:t>
            </a:r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videos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providers</a:t>
            </a:r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Interactive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lecture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provider</a:t>
            </a:r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Asking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oting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devices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Iteractive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E-Learning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examinations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provider</a:t>
            </a:r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Self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/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wikipedia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employer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(time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resource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employee</a:t>
            </a:r>
            <a:endParaRPr lang="de-A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de-A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57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Further </a:t>
            </a:r>
            <a:r>
              <a:rPr lang="de-DE" dirty="0" err="1" smtClean="0"/>
              <a:t>recommendations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Train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trainers</a:t>
            </a:r>
            <a:r>
              <a:rPr lang="de-DE" dirty="0" smtClean="0"/>
              <a:t> – </a:t>
            </a:r>
            <a:r>
              <a:rPr lang="de-DE" dirty="0" err="1" smtClean="0"/>
              <a:t>employer</a:t>
            </a:r>
            <a:r>
              <a:rPr lang="de-DE" dirty="0" smtClean="0"/>
              <a:t>, </a:t>
            </a:r>
            <a:r>
              <a:rPr lang="de-DE" dirty="0" err="1" smtClean="0"/>
              <a:t>training</a:t>
            </a:r>
            <a:r>
              <a:rPr lang="de-DE" dirty="0" smtClean="0"/>
              <a:t> </a:t>
            </a:r>
            <a:r>
              <a:rPr lang="de-DE" dirty="0" err="1" smtClean="0"/>
              <a:t>providers</a:t>
            </a:r>
            <a:endParaRPr lang="de-DE" dirty="0" smtClean="0"/>
          </a:p>
          <a:p>
            <a:pPr lvl="1"/>
            <a:r>
              <a:rPr lang="de-DE" dirty="0" smtClean="0"/>
              <a:t>Training </a:t>
            </a:r>
            <a:r>
              <a:rPr lang="de-DE" dirty="0" err="1" smtClean="0"/>
              <a:t>techniques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technologies</a:t>
            </a:r>
            <a:endParaRPr lang="de-DE" dirty="0" smtClean="0"/>
          </a:p>
          <a:p>
            <a:pPr lvl="1"/>
            <a:r>
              <a:rPr lang="de-DE" dirty="0" smtClean="0"/>
              <a:t>News in RP</a:t>
            </a:r>
          </a:p>
          <a:p>
            <a:endParaRPr lang="et-EE" dirty="0" smtClean="0"/>
          </a:p>
          <a:p>
            <a:r>
              <a:rPr lang="de-DE" dirty="0" smtClean="0"/>
              <a:t>OJT – employer</a:t>
            </a:r>
            <a:endParaRPr lang="et-EE" dirty="0" smtClean="0"/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Mentorship</a:t>
            </a:r>
            <a:endParaRPr lang="et-E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But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who should be a mentor!? </a:t>
            </a:r>
            <a:endParaRPr lang="et-E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Proper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attitude towards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RP</a:t>
            </a:r>
            <a:endParaRPr lang="et-E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Mentor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should be nominated and instructed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2452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t-EE" dirty="0" smtClean="0"/>
              <a:t>Thank you!</a:t>
            </a:r>
            <a:endParaRPr lang="et-EE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33103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242</Words>
  <Application>Microsoft Office PowerPoint</Application>
  <PresentationFormat>On-screen Show (4:3)</PresentationFormat>
  <Paragraphs>64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Larissa</vt:lpstr>
      <vt:lpstr>Tools to improve the effectiveness of training</vt:lpstr>
      <vt:lpstr>PowerPoint Presentation</vt:lpstr>
      <vt:lpstr>Tools to improve effectivness of training (ranked)</vt:lpstr>
      <vt:lpstr>Further recommendations</vt:lpstr>
      <vt:lpstr>Thank you!</vt:lpstr>
    </vt:vector>
  </TitlesOfParts>
  <Company>ENSI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gast1</dc:creator>
  <cp:lastModifiedBy>HP</cp:lastModifiedBy>
  <cp:revision>19</cp:revision>
  <dcterms:created xsi:type="dcterms:W3CDTF">2014-05-08T12:55:32Z</dcterms:created>
  <dcterms:modified xsi:type="dcterms:W3CDTF">2014-05-09T06:58:23Z</dcterms:modified>
</cp:coreProperties>
</file>