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6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</p:sldIdLst>
  <p:sldSz cx="9144000" cy="6858000" type="screen4x3"/>
  <p:notesSz cx="6735763" cy="986948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808080"/>
    <a:srgbClr val="4D4D4D"/>
    <a:srgbClr val="990033"/>
    <a:srgbClr val="C3E4E7"/>
    <a:srgbClr val="CBCBCB"/>
    <a:srgbClr val="9797DD"/>
    <a:srgbClr val="696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16" autoAdjust="0"/>
    <p:restoredTop sz="97829" autoAdjust="0"/>
  </p:normalViewPr>
  <p:slideViewPr>
    <p:cSldViewPr>
      <p:cViewPr>
        <p:scale>
          <a:sx n="110" d="100"/>
          <a:sy n="110" d="100"/>
        </p:scale>
        <p:origin x="-216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3330" y="-120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031" cy="49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392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227" y="0"/>
            <a:ext cx="2919031" cy="49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392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488"/>
            <a:ext cx="2919031" cy="49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392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227" y="9373488"/>
            <a:ext cx="2919031" cy="49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3921">
              <a:defRPr sz="1200"/>
            </a:lvl1pPr>
          </a:lstStyle>
          <a:p>
            <a:pPr>
              <a:defRPr/>
            </a:pPr>
            <a:fld id="{E77DD497-C0FE-485E-9C89-665BE30E23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990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031" cy="49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69" tIns="45384" rIns="90769" bIns="45384" numCol="1" anchor="t" anchorCtr="0" compatLnSpc="1">
            <a:prstTxWarp prst="textNoShape">
              <a:avLst/>
            </a:prstTxWarp>
          </a:bodyPr>
          <a:lstStyle>
            <a:lvl1pPr defTabSz="907838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227" y="0"/>
            <a:ext cx="2919031" cy="49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69" tIns="45384" rIns="90769" bIns="45384" numCol="1" anchor="t" anchorCtr="0" compatLnSpc="1">
            <a:prstTxWarp prst="textNoShape">
              <a:avLst/>
            </a:prstTxWarp>
          </a:bodyPr>
          <a:lstStyle>
            <a:lvl1pPr algn="r" defTabSz="907838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276" y="4687509"/>
            <a:ext cx="5389213" cy="4442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69" tIns="45384" rIns="90769" bIns="45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488"/>
            <a:ext cx="2919031" cy="49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69" tIns="45384" rIns="90769" bIns="45384" numCol="1" anchor="b" anchorCtr="0" compatLnSpc="1">
            <a:prstTxWarp prst="textNoShape">
              <a:avLst/>
            </a:prstTxWarp>
          </a:bodyPr>
          <a:lstStyle>
            <a:lvl1pPr defTabSz="907838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227" y="9373488"/>
            <a:ext cx="2919031" cy="49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69" tIns="45384" rIns="90769" bIns="45384" numCol="1" anchor="b" anchorCtr="0" compatLnSpc="1">
            <a:prstTxWarp prst="textNoShape">
              <a:avLst/>
            </a:prstTxWarp>
          </a:bodyPr>
          <a:lstStyle>
            <a:lvl1pPr algn="r" defTabSz="907838">
              <a:defRPr sz="1200"/>
            </a:lvl1pPr>
          </a:lstStyle>
          <a:p>
            <a:pPr>
              <a:defRPr/>
            </a:pPr>
            <a:fld id="{E7E0C64B-B16E-451E-8686-91EBCC1A78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923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b="7778"/>
          <a:stretch/>
        </p:blipFill>
        <p:spPr bwMode="auto">
          <a:xfrm>
            <a:off x="185057" y="5976000"/>
            <a:ext cx="2033265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6"/>
          <p:cNvSpPr>
            <a:spLocks noChangeShapeType="1"/>
          </p:cNvSpPr>
          <p:nvPr userDrawn="1"/>
        </p:nvSpPr>
        <p:spPr bwMode="auto">
          <a:xfrm>
            <a:off x="533400" y="59436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8591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5791200" y="6096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lvl="4"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EAN/EUTERP WS E&amp;T in RP,   May 8, 2014	     </a:t>
            </a:r>
            <a:fld id="{C0A89FF4-20A5-4A09-AE40-2509A671D5DB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0"/>
              </a:spcBef>
              <a:defRPr sz="2400"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b="7778"/>
          <a:stretch/>
        </p:blipFill>
        <p:spPr bwMode="auto">
          <a:xfrm>
            <a:off x="185057" y="5976000"/>
            <a:ext cx="2033265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9589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 userDrawn="1"/>
        </p:nvSpPr>
        <p:spPr bwMode="auto">
          <a:xfrm>
            <a:off x="5791200" y="6096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lvl="4"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EAN/EUTERP WS E&amp;T in RP,   May 8, 2014	     </a:t>
            </a:r>
            <a:fld id="{C0A89FF4-20A5-4A09-AE40-2509A671D5DB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297363"/>
          </a:xfrm>
        </p:spPr>
        <p:txBody>
          <a:bodyPr/>
          <a:lstStyle>
            <a:lvl1pPr>
              <a:defRPr sz="2400"/>
            </a:lvl1pPr>
            <a:lvl2pPr>
              <a:spcBef>
                <a:spcPts val="0"/>
              </a:spcBef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297363"/>
          </a:xfrm>
        </p:spPr>
        <p:txBody>
          <a:bodyPr/>
          <a:lstStyle>
            <a:lvl1pPr>
              <a:defRPr sz="2400"/>
            </a:lvl1pPr>
            <a:lvl2pPr>
              <a:spcBef>
                <a:spcPts val="0"/>
              </a:spcBef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2551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5791200" y="6096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lvl="4"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EAN/EUTERP WS E&amp;T in RP,   May 8, 2014	     </a:t>
            </a:r>
            <a:fld id="{C0A89FF4-20A5-4A09-AE40-2509A671D5DB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spcBef>
                <a:spcPts val="0"/>
              </a:spcBef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spcBef>
                <a:spcPts val="0"/>
              </a:spcBef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519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ChangeArrowheads="1"/>
          </p:cNvSpPr>
          <p:nvPr userDrawn="1"/>
        </p:nvSpPr>
        <p:spPr bwMode="auto">
          <a:xfrm>
            <a:off x="5791200" y="6096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lvl="4"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EAN/EUTERP WS E&amp;T in RP,   May 8, 2014	     </a:t>
            </a:r>
            <a:fld id="{C0A89FF4-20A5-4A09-AE40-2509A671D5DB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388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5791200" y="6096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lvl="4"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EAN/EUTERP WS E&amp;T in RP,   May 8, 2014	     </a:t>
            </a:r>
            <a:fld id="{C0A89FF4-20A5-4A09-AE40-2509A671D5DB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2973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0716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671888"/>
            <a:ext cx="4038600" cy="20732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04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5791200" y="6096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lvl="4"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EAN/EUTERP WS E&amp;T in RP,   May 8, 2014	     </a:t>
            </a:r>
            <a:fld id="{C0A89FF4-20A5-4A09-AE40-2509A671D5DB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297363"/>
          </a:xfrm>
        </p:spPr>
        <p:txBody>
          <a:bodyPr/>
          <a:lstStyle/>
          <a:p>
            <a:pPr lvl="0"/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4671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3E4E7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29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sp>
        <p:nvSpPr>
          <p:cNvPr id="1029" name="Line 12"/>
          <p:cNvSpPr>
            <a:spLocks noChangeShapeType="1"/>
          </p:cNvSpPr>
          <p:nvPr userDrawn="1"/>
        </p:nvSpPr>
        <p:spPr bwMode="auto">
          <a:xfrm>
            <a:off x="533400" y="59436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2362200" y="6096000"/>
            <a:ext cx="3276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400" dirty="0" smtClean="0"/>
              <a:t>Julian Vogel,</a:t>
            </a:r>
          </a:p>
          <a:p>
            <a:pPr eaLnBrk="1" hangingPunct="1">
              <a:defRPr/>
            </a:pPr>
            <a:r>
              <a:rPr lang="de-DE" sz="1400" dirty="0" smtClean="0"/>
              <a:t>Division RS II 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5889625" y="6189663"/>
            <a:ext cx="2667000" cy="388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algn="l">
              <a:defRPr/>
            </a:pPr>
            <a:r>
              <a:rPr lang="de-DE" dirty="0" smtClean="0"/>
              <a:t>EAN/EUTERP WS E&amp;T in RP,   May 8, 2014	     </a:t>
            </a:r>
            <a:fld id="{C0A89FF4-20A5-4A09-AE40-2509A671D5DB}" type="slidenum">
              <a:rPr lang="de-DE" smtClean="0"/>
              <a:pPr algn="l">
                <a:defRPr/>
              </a:pPr>
              <a:t>‹Nr.›</a:t>
            </a:fld>
            <a:endParaRPr lang="de-DE" dirty="0"/>
          </a:p>
        </p:txBody>
      </p:sp>
      <p:pic>
        <p:nvPicPr>
          <p:cNvPr id="9" name="Picture 2" descr="Logo_deutsch_2014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6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b="7778"/>
          <a:stretch/>
        </p:blipFill>
        <p:spPr bwMode="auto">
          <a:xfrm>
            <a:off x="185057" y="5976000"/>
            <a:ext cx="2033265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7" r:id="rId7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sii3@bmub.bund.de" TargetMode="External"/><Relationship Id="rId2" Type="http://schemas.openxmlformats.org/officeDocument/2006/relationships/hyperlink" Target="mailto:julian.vogel@bmub.bund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2.bin"/><Relationship Id="rId7" Type="http://schemas.openxmlformats.org/officeDocument/2006/relationships/image" Target="../media/image11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5.png"/><Relationship Id="rId4" Type="http://schemas.openxmlformats.org/officeDocument/2006/relationships/image" Target="../media/image8.emf"/><Relationship Id="rId9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28600" y="533400"/>
            <a:ext cx="86106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ctr"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15th ALARA Network Workshop and 5th EUTERP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Workshop</a:t>
            </a:r>
          </a:p>
          <a:p>
            <a:pPr marL="342900" indent="-342900" algn="ctr"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Education and Training in Radiation Protection – Improving ALARA Culture</a:t>
            </a:r>
          </a:p>
          <a:p>
            <a:pPr marL="342900" indent="-342900" algn="ctr">
              <a:defRPr/>
            </a:pP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Rovinj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/Croatia, May 2014</a:t>
            </a:r>
            <a:endParaRPr lang="de-DE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ctr">
              <a:defRPr/>
            </a:pPr>
            <a:endParaRPr lang="de-DE" sz="2400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defRPr/>
            </a:pP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PROVIDING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QUALIFICATIONS AS THE KEY TO PROFESSIONAL RADIATION 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PROTECTION CULTURE</a:t>
            </a:r>
          </a:p>
          <a:p>
            <a:pPr marL="342900" indent="-342900" algn="ctr">
              <a:defRPr/>
            </a:pP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defRPr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RP Education and Training in Germany in the light of the new EURATOM BSS</a:t>
            </a:r>
            <a:endParaRPr lang="de-DE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3" name="Text Box 10"/>
          <p:cNvSpPr txBox="1">
            <a:spLocks noChangeArrowheads="1"/>
          </p:cNvSpPr>
          <p:nvPr/>
        </p:nvSpPr>
        <p:spPr bwMode="auto">
          <a:xfrm>
            <a:off x="457200" y="4876800"/>
            <a:ext cx="8077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b="1" dirty="0"/>
              <a:t>Julian </a:t>
            </a:r>
            <a:r>
              <a:rPr lang="de-DE" b="1" dirty="0" smtClean="0"/>
              <a:t>Vogel, Ralf Stegemann</a:t>
            </a:r>
            <a:endParaRPr lang="de-DE" b="1" dirty="0"/>
          </a:p>
          <a:p>
            <a:pPr algn="ctr" eaLnBrk="1" hangingPunct="1"/>
            <a:r>
              <a:rPr lang="de-DE" dirty="0" smtClean="0"/>
              <a:t>Division RS </a:t>
            </a:r>
            <a:r>
              <a:rPr lang="de-DE" dirty="0"/>
              <a:t>II </a:t>
            </a:r>
            <a:r>
              <a:rPr lang="de-DE" dirty="0" smtClean="0"/>
              <a:t>3 – Supervision in Radiation </a:t>
            </a:r>
            <a:r>
              <a:rPr lang="en-GB" dirty="0" smtClean="0"/>
              <a:t>Protection</a:t>
            </a:r>
          </a:p>
          <a:p>
            <a:pPr algn="ctr" eaLnBrk="1" hangingPunct="1"/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julian.vogel@bmub.bund.de</a:t>
            </a: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rsii3@bmub.bund.de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Challenges for E&amp;T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419600" cy="2362201"/>
          </a:xfrm>
        </p:spPr>
        <p:txBody>
          <a:bodyPr/>
          <a:lstStyle/>
          <a:p>
            <a:r>
              <a:rPr lang="en-GB" dirty="0"/>
              <a:t>New fields of RP regulation</a:t>
            </a:r>
          </a:p>
          <a:p>
            <a:pPr lvl="1"/>
            <a:r>
              <a:rPr lang="en-GB" dirty="0"/>
              <a:t>NORM activities now regulated as practices</a:t>
            </a:r>
          </a:p>
          <a:p>
            <a:pPr lvl="1"/>
            <a:r>
              <a:rPr lang="en-GB" dirty="0"/>
              <a:t>Radon (at workplaces)</a:t>
            </a:r>
          </a:p>
          <a:p>
            <a:pPr lvl="1"/>
            <a:r>
              <a:rPr lang="en-GB" dirty="0" err="1" smtClean="0"/>
              <a:t>Spacecrew</a:t>
            </a:r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Information </a:t>
            </a:r>
            <a:r>
              <a:rPr lang="en-GB" dirty="0"/>
              <a:t>and Training of workers (less international work done so </a:t>
            </a:r>
            <a:r>
              <a:rPr lang="en-GB" dirty="0" smtClean="0"/>
              <a:t>far?)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3505200"/>
            <a:ext cx="4191000" cy="2362200"/>
          </a:xfrm>
        </p:spPr>
        <p:txBody>
          <a:bodyPr/>
          <a:lstStyle/>
          <a:p>
            <a:r>
              <a:rPr lang="en-GB" dirty="0" smtClean="0">
                <a:solidFill>
                  <a:schemeClr val="accent2"/>
                </a:solidFill>
              </a:rPr>
              <a:t>New </a:t>
            </a:r>
            <a:r>
              <a:rPr lang="en-GB" dirty="0">
                <a:solidFill>
                  <a:schemeClr val="accent2"/>
                </a:solidFill>
              </a:rPr>
              <a:t>technologies </a:t>
            </a:r>
            <a:r>
              <a:rPr lang="en-GB" dirty="0" smtClean="0">
                <a:solidFill>
                  <a:schemeClr val="accent2"/>
                </a:solidFill>
              </a:rPr>
              <a:t>(e. g., medical </a:t>
            </a:r>
            <a:r>
              <a:rPr lang="en-GB" dirty="0">
                <a:solidFill>
                  <a:schemeClr val="accent2"/>
                </a:solidFill>
              </a:rPr>
              <a:t>sector!)</a:t>
            </a:r>
          </a:p>
          <a:p>
            <a:r>
              <a:rPr lang="en-GB" dirty="0">
                <a:solidFill>
                  <a:schemeClr val="accent2"/>
                </a:solidFill>
              </a:rPr>
              <a:t>New forms of teaching and </a:t>
            </a:r>
            <a:r>
              <a:rPr lang="en-GB" dirty="0" smtClean="0">
                <a:solidFill>
                  <a:schemeClr val="accent2"/>
                </a:solidFill>
              </a:rPr>
              <a:t>learning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International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exchange welcome and important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/>
          </a:p>
          <a:p>
            <a:endParaRPr lang="en-GB" dirty="0">
              <a:solidFill>
                <a:schemeClr val="accent2"/>
              </a:solidFill>
            </a:endParaRPr>
          </a:p>
          <a:p>
            <a:endParaRPr lang="de-DE" dirty="0"/>
          </a:p>
        </p:txBody>
      </p:sp>
      <p:pic>
        <p:nvPicPr>
          <p:cNvPr id="5" name="Picture 5" descr="Foerderroh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95400"/>
            <a:ext cx="2819400" cy="2097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 rot="16200000">
            <a:off x="7121087" y="2569625"/>
            <a:ext cx="139974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dirty="0" err="1"/>
              <a:t>BfS</a:t>
            </a:r>
            <a:r>
              <a:rPr lang="de-DE" sz="800" dirty="0"/>
              <a:t> </a:t>
            </a:r>
            <a:r>
              <a:rPr lang="de-DE" sz="800" dirty="0" smtClean="0"/>
              <a:t>(</a:t>
            </a:r>
            <a:r>
              <a:rPr lang="de-DE" sz="800" dirty="0" err="1" smtClean="0"/>
              <a:t>Oil</a:t>
            </a:r>
            <a:r>
              <a:rPr lang="de-DE" sz="800" dirty="0" smtClean="0"/>
              <a:t> </a:t>
            </a:r>
            <a:r>
              <a:rPr lang="de-DE" sz="800" dirty="0" err="1" smtClean="0"/>
              <a:t>and</a:t>
            </a:r>
            <a:r>
              <a:rPr lang="de-DE" sz="800" dirty="0" smtClean="0"/>
              <a:t> </a:t>
            </a:r>
            <a:r>
              <a:rPr lang="de-DE" sz="800" dirty="0" err="1" smtClean="0"/>
              <a:t>gad</a:t>
            </a:r>
            <a:r>
              <a:rPr lang="de-DE" sz="800" dirty="0" smtClean="0"/>
              <a:t> </a:t>
            </a:r>
            <a:r>
              <a:rPr lang="de-DE" sz="800" dirty="0" err="1" smtClean="0"/>
              <a:t>industry</a:t>
            </a:r>
            <a:r>
              <a:rPr lang="de-DE" sz="800" dirty="0" smtClean="0"/>
              <a:t>)</a:t>
            </a:r>
            <a:endParaRPr lang="de-DE" sz="8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71800"/>
            <a:ext cx="1600200" cy="182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844" y="3067259"/>
            <a:ext cx="2261557" cy="1631810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 rot="16200000">
            <a:off x="4466434" y="4517189"/>
            <a:ext cx="35137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dirty="0" err="1" smtClean="0"/>
              <a:t>BfS</a:t>
            </a:r>
            <a:endParaRPr lang="de-DE" sz="8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 rot="16200000">
            <a:off x="1359132" y="3988539"/>
            <a:ext cx="139653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dirty="0" smtClean="0"/>
              <a:t>Report t o </a:t>
            </a:r>
            <a:r>
              <a:rPr lang="de-DE" sz="800" dirty="0" err="1" smtClean="0"/>
              <a:t>Pariament</a:t>
            </a:r>
            <a:r>
              <a:rPr lang="de-DE" sz="800" dirty="0" smtClean="0"/>
              <a:t> 2009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98370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Take Home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429000"/>
            <a:ext cx="4495800" cy="2590800"/>
          </a:xfrm>
        </p:spPr>
        <p:txBody>
          <a:bodyPr/>
          <a:lstStyle/>
          <a:p>
            <a:r>
              <a:rPr lang="en-GB" noProof="0" dirty="0" smtClean="0"/>
              <a:t>Germany has implemented a system </a:t>
            </a:r>
            <a:r>
              <a:rPr lang="en-GB" dirty="0"/>
              <a:t>based on </a:t>
            </a:r>
            <a:endParaRPr lang="en-GB" noProof="0" dirty="0" smtClean="0"/>
          </a:p>
          <a:p>
            <a:pPr lvl="1">
              <a:spcBef>
                <a:spcPts val="0"/>
              </a:spcBef>
            </a:pPr>
            <a:r>
              <a:rPr lang="en-GB" sz="2400" b="1" noProof="0" dirty="0" smtClean="0"/>
              <a:t>clear responsibilities</a:t>
            </a:r>
            <a:r>
              <a:rPr lang="en-GB" sz="2400" noProof="0" dirty="0" smtClean="0"/>
              <a:t> </a:t>
            </a:r>
          </a:p>
          <a:p>
            <a:pPr lvl="1">
              <a:spcBef>
                <a:spcPts val="0"/>
              </a:spcBef>
            </a:pPr>
            <a:r>
              <a:rPr lang="en-GB" sz="2400" noProof="0" dirty="0" smtClean="0"/>
              <a:t>and a </a:t>
            </a:r>
            <a:r>
              <a:rPr lang="en-GB" sz="2400" b="1" noProof="0" dirty="0" smtClean="0"/>
              <a:t>graded approach </a:t>
            </a:r>
            <a:r>
              <a:rPr lang="en-GB" sz="2400" noProof="0" dirty="0" smtClean="0"/>
              <a:t>to training requirements</a:t>
            </a:r>
          </a:p>
          <a:p>
            <a:pPr lvl="1">
              <a:spcBef>
                <a:spcPts val="0"/>
              </a:spcBef>
            </a:pPr>
            <a:r>
              <a:rPr lang="en-GB" sz="2400" b="1" dirty="0" smtClean="0"/>
              <a:t>in line with </a:t>
            </a:r>
            <a:r>
              <a:rPr lang="en-GB" sz="2400" dirty="0" smtClean="0"/>
              <a:t>the 2013 </a:t>
            </a:r>
            <a:r>
              <a:rPr lang="en-GB" sz="2400" b="1" dirty="0" smtClean="0"/>
              <a:t>BSS</a:t>
            </a:r>
            <a:endParaRPr lang="en-GB" sz="2400" b="1" noProof="0" dirty="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5" t="24086" r="15696" b="12408"/>
          <a:stretch/>
        </p:blipFill>
        <p:spPr>
          <a:xfrm>
            <a:off x="152400" y="1295400"/>
            <a:ext cx="4423800" cy="182885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" r="5719" b="20610"/>
          <a:stretch/>
        </p:blipFill>
        <p:spPr>
          <a:xfrm>
            <a:off x="4992641" y="4217719"/>
            <a:ext cx="3970421" cy="1676400"/>
          </a:xfrm>
          <a:prstGeom prst="rect">
            <a:avLst/>
          </a:prstGeom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724400" y="1063831"/>
            <a:ext cx="4114800" cy="2974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b="1" kern="0" dirty="0" smtClean="0">
                <a:solidFill>
                  <a:schemeClr val="accent2"/>
                </a:solidFill>
              </a:rPr>
              <a:t>BSS</a:t>
            </a:r>
            <a:r>
              <a:rPr lang="en-GB" kern="0" dirty="0" smtClean="0">
                <a:solidFill>
                  <a:schemeClr val="accent2"/>
                </a:solidFill>
              </a:rPr>
              <a:t> offers a multitude of options for implementation</a:t>
            </a:r>
          </a:p>
          <a:p>
            <a:r>
              <a:rPr lang="en-GB" kern="0" dirty="0">
                <a:solidFill>
                  <a:schemeClr val="accent2"/>
                </a:solidFill>
              </a:rPr>
              <a:t>S</a:t>
            </a:r>
            <a:r>
              <a:rPr lang="en-GB" kern="0" dirty="0" smtClean="0">
                <a:solidFill>
                  <a:schemeClr val="accent2"/>
                </a:solidFill>
              </a:rPr>
              <a:t>uccessful </a:t>
            </a:r>
            <a:r>
              <a:rPr lang="en-GB" b="1" kern="0" dirty="0" smtClean="0">
                <a:solidFill>
                  <a:schemeClr val="accent2"/>
                </a:solidFill>
              </a:rPr>
              <a:t>guidance</a:t>
            </a:r>
            <a:r>
              <a:rPr lang="en-GB" kern="0" dirty="0" smtClean="0">
                <a:solidFill>
                  <a:schemeClr val="accent2"/>
                </a:solidFill>
              </a:rPr>
              <a:t> (or reference standards) have to </a:t>
            </a:r>
            <a:r>
              <a:rPr lang="en-GB" b="1" kern="0" dirty="0" smtClean="0">
                <a:solidFill>
                  <a:schemeClr val="accent2"/>
                </a:solidFill>
              </a:rPr>
              <a:t>respect</a:t>
            </a:r>
            <a:r>
              <a:rPr lang="en-GB" kern="0" dirty="0" smtClean="0">
                <a:solidFill>
                  <a:schemeClr val="accent2"/>
                </a:solidFill>
              </a:rPr>
              <a:t> this </a:t>
            </a:r>
            <a:r>
              <a:rPr lang="en-GB" b="1" kern="0" dirty="0" smtClean="0">
                <a:solidFill>
                  <a:schemeClr val="accent2"/>
                </a:solidFill>
              </a:rPr>
              <a:t>diversity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Ensuring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quality of E&amp;T remains a challenge </a:t>
            </a:r>
          </a:p>
          <a:p>
            <a:endParaRPr lang="en-GB" b="1" kern="0" dirty="0" smtClean="0">
              <a:solidFill>
                <a:schemeClr val="accent2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 rot="16200000">
            <a:off x="8109582" y="4948197"/>
            <a:ext cx="185339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dirty="0" smtClean="0"/>
              <a:t>Hans </a:t>
            </a:r>
            <a:r>
              <a:rPr lang="de-DE" sz="800" dirty="0" err="1" smtClean="0"/>
              <a:t>Weingartz</a:t>
            </a:r>
            <a:r>
              <a:rPr lang="de-DE" sz="800" dirty="0" smtClean="0"/>
              <a:t>, CC-BY-SA-2.0-DE</a:t>
            </a:r>
            <a:endParaRPr lang="de-DE" sz="800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 rot="16200000">
            <a:off x="3720384" y="2121652"/>
            <a:ext cx="183575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dirty="0" smtClean="0"/>
              <a:t>Nicolas </a:t>
            </a:r>
            <a:r>
              <a:rPr lang="de-DE" sz="800" dirty="0" err="1" smtClean="0"/>
              <a:t>Brignol</a:t>
            </a:r>
            <a:r>
              <a:rPr lang="de-DE" sz="800" dirty="0" smtClean="0"/>
              <a:t>, CC-BY-SA-2.0-FR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32065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RP culture, E&amp;T, and the BSS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2667000"/>
          </a:xfrm>
        </p:spPr>
        <p:txBody>
          <a:bodyPr/>
          <a:lstStyle/>
          <a:p>
            <a:r>
              <a:rPr lang="en-GB" dirty="0" smtClean="0"/>
              <a:t>Protection culture strongly dependant on personal qualifications</a:t>
            </a:r>
          </a:p>
          <a:p>
            <a:r>
              <a:rPr lang="en-GB" dirty="0" smtClean="0"/>
              <a:t>E&amp;T of staff and experts predominantly important so ensure availability of expertise </a:t>
            </a:r>
            <a:r>
              <a:rPr lang="en-GB" dirty="0"/>
              <a:t>and awareness</a:t>
            </a:r>
          </a:p>
          <a:p>
            <a:endParaRPr lang="en-GB" dirty="0" smtClean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4648200" y="3505200"/>
            <a:ext cx="4038600" cy="2346513"/>
          </a:xfrm>
        </p:spPr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E&amp;T Closely linked to conferral of responsibility and accountability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Existing national systems challenged by new functions in 2013 BSS?</a:t>
            </a:r>
          </a:p>
          <a:p>
            <a:endParaRPr lang="de-DE" dirty="0"/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394200" y="3429001"/>
            <a:ext cx="4597400" cy="242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GB" kern="0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6257582"/>
              </p:ext>
            </p:extLst>
          </p:nvPr>
        </p:nvGraphicFramePr>
        <p:xfrm>
          <a:off x="228600" y="3886200"/>
          <a:ext cx="4114800" cy="5823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Acrobat Document" r:id="rId3" imgW="5667353" imgH="8019921" progId="AcroExch.Document.11">
                  <p:embed/>
                </p:oleObj>
              </mc:Choice>
              <mc:Fallback>
                <p:oleObj name="Acrobat Document" r:id="rId3" imgW="5667353" imgH="8019921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" y="3886200"/>
                        <a:ext cx="4114800" cy="58230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4" descr="\\office.dir\files\Benutzer\vogelj\UserData\Desktop\Flag_of_Europ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90599"/>
            <a:ext cx="2800920" cy="186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\\office.dir\files\Benutzer\vogelj\UserData\Desktop\Flag_of_Germany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52601"/>
            <a:ext cx="2794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8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RP </a:t>
            </a:r>
            <a:r>
              <a:rPr lang="en-GB" dirty="0" smtClean="0"/>
              <a:t>Functions</a:t>
            </a:r>
            <a:r>
              <a:rPr lang="en-GB" noProof="0" dirty="0" smtClean="0"/>
              <a:t> </a:t>
            </a:r>
            <a:r>
              <a:rPr lang="en-GB" noProof="0" dirty="0" smtClean="0"/>
              <a:t>in Germany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24400"/>
          </a:xfrm>
        </p:spPr>
        <p:txBody>
          <a:bodyPr/>
          <a:lstStyle/>
          <a:p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Strahlenschutzverantwortlicher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SSV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), </a:t>
            </a:r>
            <a:r>
              <a:rPr lang="en-GB" i="1" dirty="0">
                <a:solidFill>
                  <a:schemeClr val="accent1">
                    <a:lumMod val="50000"/>
                  </a:schemeClr>
                </a:solidFill>
              </a:rPr>
              <a:t>“RP Executive“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Owner/director/board 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member of undertaking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Accountable 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for all legal duties of undertaking</a:t>
            </a:r>
          </a:p>
          <a:p>
            <a:r>
              <a:rPr lang="en-GB" dirty="0" err="1">
                <a:solidFill>
                  <a:schemeClr val="accent2"/>
                </a:solidFill>
              </a:rPr>
              <a:t>Strahlenschutzbeauftragter</a:t>
            </a:r>
            <a:r>
              <a:rPr lang="en-GB" dirty="0">
                <a:solidFill>
                  <a:schemeClr val="accent2"/>
                </a:solidFill>
              </a:rPr>
              <a:t> (</a:t>
            </a:r>
            <a:r>
              <a:rPr lang="en-GB" b="1" dirty="0">
                <a:solidFill>
                  <a:schemeClr val="accent2"/>
                </a:solidFill>
              </a:rPr>
              <a:t>SSB</a:t>
            </a:r>
            <a:r>
              <a:rPr lang="en-GB" dirty="0">
                <a:solidFill>
                  <a:schemeClr val="accent2"/>
                </a:solidFill>
              </a:rPr>
              <a:t>), </a:t>
            </a:r>
            <a:r>
              <a:rPr lang="en-GB" i="1" dirty="0">
                <a:solidFill>
                  <a:schemeClr val="accent2"/>
                </a:solidFill>
              </a:rPr>
              <a:t>“RP Supervisor“</a:t>
            </a:r>
            <a:endParaRPr lang="en-GB" dirty="0">
              <a:solidFill>
                <a:schemeClr val="accent2"/>
              </a:solidFill>
            </a:endParaRP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accent2"/>
                </a:solidFill>
              </a:rPr>
              <a:t>Designated </a:t>
            </a:r>
            <a:r>
              <a:rPr lang="en-GB" sz="2400" dirty="0">
                <a:solidFill>
                  <a:schemeClr val="accent2"/>
                </a:solidFill>
              </a:rPr>
              <a:t>by SSV, number as required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accent2"/>
                </a:solidFill>
              </a:rPr>
              <a:t>Responsible </a:t>
            </a:r>
            <a:r>
              <a:rPr lang="en-GB" sz="2400" dirty="0">
                <a:solidFill>
                  <a:schemeClr val="accent2"/>
                </a:solidFill>
              </a:rPr>
              <a:t>for implementation of RP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accent2"/>
                </a:solidFill>
              </a:rPr>
              <a:t>Personal </a:t>
            </a:r>
            <a:r>
              <a:rPr lang="en-GB" sz="2400" dirty="0">
                <a:solidFill>
                  <a:schemeClr val="accent2"/>
                </a:solidFill>
              </a:rPr>
              <a:t>legal duties (for area of designation)</a:t>
            </a:r>
          </a:p>
          <a:p>
            <a:r>
              <a:rPr lang="en-GB" dirty="0">
                <a:solidFill>
                  <a:schemeClr val="accent2"/>
                </a:solidFill>
              </a:rPr>
              <a:t>Preconditions for designation of SSB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2400" dirty="0">
                <a:solidFill>
                  <a:schemeClr val="accent2"/>
                </a:solidFill>
              </a:rPr>
              <a:t>1. Personal Professional </a:t>
            </a:r>
            <a:r>
              <a:rPr lang="en-GB" sz="2400" b="1" dirty="0">
                <a:solidFill>
                  <a:schemeClr val="accent2"/>
                </a:solidFill>
              </a:rPr>
              <a:t>Integrity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2400" dirty="0">
                <a:solidFill>
                  <a:schemeClr val="accent2"/>
                </a:solidFill>
              </a:rPr>
              <a:t>2. </a:t>
            </a:r>
            <a:r>
              <a:rPr lang="en-GB" sz="2400" b="1" dirty="0">
                <a:solidFill>
                  <a:schemeClr val="accent2"/>
                </a:solidFill>
              </a:rPr>
              <a:t>Competences</a:t>
            </a:r>
            <a:r>
              <a:rPr lang="en-GB" sz="2400" dirty="0">
                <a:solidFill>
                  <a:schemeClr val="accent2"/>
                </a:solidFill>
              </a:rPr>
              <a:t> within undertaking to perform duties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2400" dirty="0">
                <a:solidFill>
                  <a:schemeClr val="accent2"/>
                </a:solidFill>
              </a:rPr>
              <a:t>3. “Requisite </a:t>
            </a:r>
            <a:r>
              <a:rPr lang="en-GB" sz="2400" b="1" dirty="0">
                <a:solidFill>
                  <a:schemeClr val="accent2"/>
                </a:solidFill>
              </a:rPr>
              <a:t>Expertise</a:t>
            </a:r>
            <a:r>
              <a:rPr lang="en-GB" sz="2400" dirty="0">
                <a:solidFill>
                  <a:schemeClr val="accent2"/>
                </a:solidFill>
              </a:rPr>
              <a:t> in RP”</a:t>
            </a:r>
            <a:endParaRPr lang="en-GB" dirty="0"/>
          </a:p>
          <a:p>
            <a:r>
              <a:rPr lang="en-GB" dirty="0" smtClean="0"/>
              <a:t>NB. translations to EN may vary (non-standardized)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1" t="24494" r="43275" b="55886"/>
          <a:stretch/>
        </p:blipFill>
        <p:spPr bwMode="auto">
          <a:xfrm>
            <a:off x="8077200" y="1524000"/>
            <a:ext cx="972710" cy="105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16" t="68533" r="12927" b="15150"/>
          <a:stretch/>
        </p:blipFill>
        <p:spPr bwMode="auto">
          <a:xfrm>
            <a:off x="7696200" y="3308230"/>
            <a:ext cx="127617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\\office.dir\files\Benutzer\vogelj\UserData\Desktop\Flag_of_Germany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2734"/>
            <a:ext cx="1183222" cy="70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48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2965405"/>
              </p:ext>
            </p:extLst>
          </p:nvPr>
        </p:nvGraphicFramePr>
        <p:xfrm>
          <a:off x="7239000" y="3429000"/>
          <a:ext cx="1830764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Acrobat Document" r:id="rId3" imgW="5667353" imgH="8019921" progId="AcroExch.Document.11">
                  <p:embed/>
                </p:oleObj>
              </mc:Choice>
              <mc:Fallback>
                <p:oleObj name="Acrobat Document" r:id="rId3" imgW="5667353" imgH="8019921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39000" y="3429000"/>
                        <a:ext cx="1830764" cy="259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095870"/>
              </p:ext>
            </p:extLst>
          </p:nvPr>
        </p:nvGraphicFramePr>
        <p:xfrm>
          <a:off x="4648200" y="1143000"/>
          <a:ext cx="1905000" cy="2695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Acrobat Document" r:id="rId5" imgW="5667353" imgH="8019921" progId="AcroExch.Document.11">
                  <p:embed/>
                </p:oleObj>
              </mc:Choice>
              <mc:Fallback>
                <p:oleObj name="Acrobat Document" r:id="rId5" imgW="5667353" imgH="8019921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48200" y="1143000"/>
                        <a:ext cx="1905000" cy="26958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Grafik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1949">
            <a:off x="6820733" y="363273"/>
            <a:ext cx="1791506" cy="2533213"/>
          </a:xfrm>
          <a:prstGeom prst="rect">
            <a:avLst/>
          </a:prstGeom>
        </p:spPr>
      </p:pic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324765"/>
              </p:ext>
            </p:extLst>
          </p:nvPr>
        </p:nvGraphicFramePr>
        <p:xfrm>
          <a:off x="5486400" y="3160417"/>
          <a:ext cx="1974354" cy="279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Acrobat Document" r:id="rId8" imgW="5667353" imgH="8019921" progId="AcroExch.Document.11">
                  <p:embed/>
                </p:oleObj>
              </mc:Choice>
              <mc:Fallback>
                <p:oleObj name="Acrobat Document" r:id="rId8" imgW="5667353" imgH="8019921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86400" y="3160417"/>
                        <a:ext cx="1974354" cy="279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“Requisite </a:t>
            </a:r>
            <a:r>
              <a:rPr lang="en-GB" dirty="0"/>
              <a:t>E</a:t>
            </a:r>
            <a:r>
              <a:rPr lang="en-GB" noProof="0" dirty="0" err="1" smtClean="0"/>
              <a:t>xpertise</a:t>
            </a:r>
            <a:r>
              <a:rPr lang="en-GB" noProof="0" dirty="0" smtClean="0"/>
              <a:t> in RP”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95400"/>
            <a:ext cx="5410200" cy="4572000"/>
          </a:xfrm>
        </p:spPr>
        <p:txBody>
          <a:bodyPr/>
          <a:lstStyle/>
          <a:p>
            <a:r>
              <a:rPr lang="en-GB" noProof="0" dirty="0" smtClean="0"/>
              <a:t>Requirements</a:t>
            </a:r>
          </a:p>
          <a:p>
            <a:pPr marL="808038" lvl="1" indent="-350838">
              <a:spcBef>
                <a:spcPts val="0"/>
              </a:spcBef>
              <a:buNone/>
            </a:pPr>
            <a:r>
              <a:rPr lang="en-GB" sz="2400" noProof="0" dirty="0" smtClean="0"/>
              <a:t>1.	Appropriate professional </a:t>
            </a:r>
            <a:r>
              <a:rPr lang="en-GB" sz="2400" b="1" noProof="0" dirty="0" smtClean="0"/>
              <a:t>education</a:t>
            </a:r>
          </a:p>
          <a:p>
            <a:pPr marL="808038" lvl="1" indent="-350838">
              <a:spcBef>
                <a:spcPts val="0"/>
              </a:spcBef>
              <a:buNone/>
            </a:pPr>
            <a:r>
              <a:rPr lang="en-GB" sz="2400" noProof="0" dirty="0" smtClean="0"/>
              <a:t>2.	Successful completion of </a:t>
            </a:r>
            <a:r>
              <a:rPr lang="en-GB" sz="2400" b="1" noProof="0" dirty="0" smtClean="0"/>
              <a:t>courses</a:t>
            </a:r>
            <a:r>
              <a:rPr lang="en-GB" sz="2400" noProof="0" dirty="0" smtClean="0"/>
              <a:t> in RP</a:t>
            </a:r>
          </a:p>
          <a:p>
            <a:pPr marL="808038" lvl="1" indent="-350838">
              <a:spcBef>
                <a:spcPts val="0"/>
              </a:spcBef>
              <a:buNone/>
            </a:pPr>
            <a:r>
              <a:rPr lang="en-GB" sz="2400" noProof="0" dirty="0" smtClean="0"/>
              <a:t>3.	Sufficient professional </a:t>
            </a:r>
            <a:r>
              <a:rPr lang="en-GB" sz="2400" b="1" noProof="0" dirty="0" smtClean="0"/>
              <a:t>experience</a:t>
            </a:r>
            <a:r>
              <a:rPr lang="en-GB" sz="2400" noProof="0" dirty="0" smtClean="0"/>
              <a:t> in relevant practice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Examined and conferred by competent body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noProof="0" dirty="0" smtClean="0">
                <a:solidFill>
                  <a:schemeClr val="accent1">
                    <a:lumMod val="50000"/>
                  </a:schemeClr>
                </a:solidFill>
              </a:rPr>
              <a:t>Concrete requirements in regulatory guidelines (~ 60 groups of expertise depending on type of practice)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5" descr="\\office.dir\files\Benutzer\vogelj\UserData\Desktop\Flag_of_Germany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2734"/>
            <a:ext cx="1183222" cy="70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6" t="46941" r="57467" b="36541"/>
          <a:stretch/>
        </p:blipFill>
        <p:spPr bwMode="auto">
          <a:xfrm>
            <a:off x="7772400" y="162556"/>
            <a:ext cx="1121059" cy="105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84114">
            <a:off x="6553825" y="1597292"/>
            <a:ext cx="1992204" cy="28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7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DE system of Responsibilities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3399" y="4091143"/>
            <a:ext cx="7696201" cy="1776257"/>
          </a:xfrm>
        </p:spPr>
        <p:txBody>
          <a:bodyPr/>
          <a:lstStyle/>
          <a:p>
            <a:pPr marL="0" indent="0">
              <a:buNone/>
            </a:pPr>
            <a:r>
              <a:rPr lang="en-GB" b="1" noProof="0" dirty="0" smtClean="0">
                <a:solidFill>
                  <a:schemeClr val="accent1">
                    <a:lumMod val="50000"/>
                  </a:schemeClr>
                </a:solidFill>
              </a:rPr>
              <a:t>Limitations of training (graded approach)</a:t>
            </a:r>
          </a:p>
          <a:p>
            <a:r>
              <a:rPr lang="en-GB" noProof="0" dirty="0" smtClean="0">
                <a:solidFill>
                  <a:schemeClr val="accent1">
                    <a:lumMod val="50000"/>
                  </a:schemeClr>
                </a:solidFill>
              </a:rPr>
              <a:t>Level of qualification dependant on risk of practice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Recognition only valid within limits of qualification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For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low-risk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practices only l</a:t>
            </a:r>
            <a:r>
              <a:rPr lang="en-GB" noProof="0" dirty="0" err="1" smtClean="0">
                <a:solidFill>
                  <a:schemeClr val="accent1">
                    <a:lumMod val="50000"/>
                  </a:schemeClr>
                </a:solidFill>
              </a:rPr>
              <a:t>imited</a:t>
            </a:r>
            <a:r>
              <a:rPr lang="en-GB" noProof="0" dirty="0" smtClean="0">
                <a:solidFill>
                  <a:schemeClr val="accent1">
                    <a:lumMod val="50000"/>
                  </a:schemeClr>
                </a:solidFill>
              </a:rPr>
              <a:t> training is feasible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27632" y="1120333"/>
            <a:ext cx="4067175" cy="2871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b="1" kern="0" dirty="0" smtClean="0">
                <a:solidFill>
                  <a:schemeClr val="accent2"/>
                </a:solidFill>
              </a:rPr>
              <a:t>Advantages of DE system</a:t>
            </a:r>
          </a:p>
          <a:p>
            <a:r>
              <a:rPr lang="en-GB" kern="0" dirty="0" smtClean="0">
                <a:solidFill>
                  <a:schemeClr val="accent2"/>
                </a:solidFill>
              </a:rPr>
              <a:t>Responsibilities very clearly assigned</a:t>
            </a:r>
          </a:p>
          <a:p>
            <a:r>
              <a:rPr lang="en-GB" kern="0" dirty="0" smtClean="0">
                <a:solidFill>
                  <a:schemeClr val="accent2"/>
                </a:solidFill>
              </a:rPr>
              <a:t>Accountable person available in undertaking</a:t>
            </a:r>
          </a:p>
          <a:p>
            <a:r>
              <a:rPr lang="en-GB" kern="0" dirty="0" smtClean="0">
                <a:solidFill>
                  <a:schemeClr val="accent2"/>
                </a:solidFill>
              </a:rPr>
              <a:t>Person with expertise available „in-house“</a:t>
            </a:r>
          </a:p>
          <a:p>
            <a:pPr marL="0" indent="0">
              <a:buNone/>
            </a:pPr>
            <a:endParaRPr lang="en-GB" kern="0" dirty="0">
              <a:solidFill>
                <a:schemeClr val="accent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9" t="5566" r="12373" b="11766"/>
          <a:stretch/>
        </p:blipFill>
        <p:spPr bwMode="auto">
          <a:xfrm>
            <a:off x="381000" y="1224000"/>
            <a:ext cx="3780000" cy="26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 rot="16200000">
            <a:off x="3606387" y="3321658"/>
            <a:ext cx="91723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dirty="0" smtClean="0"/>
              <a:t>J.-W. </a:t>
            </a:r>
            <a:r>
              <a:rPr lang="de-DE" sz="800" dirty="0" err="1" smtClean="0"/>
              <a:t>Vahlbruch</a:t>
            </a:r>
            <a:endParaRPr lang="de-DE" sz="800" dirty="0"/>
          </a:p>
        </p:txBody>
      </p:sp>
      <p:pic>
        <p:nvPicPr>
          <p:cNvPr id="8" name="Picture 5" descr="\\office.dir\files\Benutzer\vogelj\UserData\Desktop\Flag_of_Germany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2734"/>
            <a:ext cx="1183222" cy="70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27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RPE and RPO in the new BSS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799" y="2209800"/>
            <a:ext cx="4262417" cy="3657600"/>
          </a:xfrm>
        </p:spPr>
        <p:txBody>
          <a:bodyPr/>
          <a:lstStyle/>
          <a:p>
            <a:pPr marL="0" indent="0">
              <a:buNone/>
            </a:pPr>
            <a:r>
              <a:rPr lang="en-GB" b="1" noProof="0" dirty="0" smtClean="0">
                <a:solidFill>
                  <a:schemeClr val="accent2"/>
                </a:solidFill>
              </a:rPr>
              <a:t>Radiation Protection Expert </a:t>
            </a:r>
          </a:p>
          <a:p>
            <a:r>
              <a:rPr lang="en-GB" sz="2400" noProof="0" dirty="0" smtClean="0">
                <a:solidFill>
                  <a:schemeClr val="accent2"/>
                </a:solidFill>
                <a:latin typeface="EUAlbertina"/>
              </a:rPr>
              <a:t>“having the knowledge, training and experience needed to give advice”</a:t>
            </a:r>
          </a:p>
          <a:p>
            <a:r>
              <a:rPr lang="en-GB" sz="2400" noProof="0" dirty="0" smtClean="0">
                <a:solidFill>
                  <a:schemeClr val="accent2"/>
                </a:solidFill>
                <a:latin typeface="EUAlbertina"/>
              </a:rPr>
              <a:t>“</a:t>
            </a:r>
            <a:r>
              <a:rPr lang="en-GB" sz="2400" b="1" noProof="0" dirty="0" smtClean="0">
                <a:solidFill>
                  <a:schemeClr val="accent2"/>
                </a:solidFill>
                <a:latin typeface="EUAlbertina"/>
              </a:rPr>
              <a:t>competence recognised </a:t>
            </a:r>
            <a:r>
              <a:rPr lang="en-GB" sz="2400" noProof="0" dirty="0" smtClean="0">
                <a:solidFill>
                  <a:schemeClr val="accent2"/>
                </a:solidFill>
                <a:latin typeface="EUAlbertina"/>
              </a:rPr>
              <a:t>by the comp. authority”</a:t>
            </a:r>
          </a:p>
          <a:p>
            <a:r>
              <a:rPr lang="en-GB" noProof="0" dirty="0" smtClean="0">
                <a:solidFill>
                  <a:schemeClr val="accent2"/>
                </a:solidFill>
                <a:latin typeface="EUAlbertina"/>
              </a:rPr>
              <a:t>“m</a:t>
            </a:r>
            <a:r>
              <a:rPr lang="en-GB" sz="2400" noProof="0" dirty="0" smtClean="0">
                <a:solidFill>
                  <a:schemeClr val="accent2"/>
                </a:solidFill>
                <a:latin typeface="EUAlbertina"/>
              </a:rPr>
              <a:t>ay be assigned tasks”</a:t>
            </a:r>
          </a:p>
          <a:p>
            <a:pPr marL="361950" indent="-361950">
              <a:buNone/>
            </a:pPr>
            <a:r>
              <a:rPr lang="en-GB" sz="2400" noProof="0" dirty="0" smtClean="0">
                <a:solidFill>
                  <a:schemeClr val="accent2"/>
                </a:solidFill>
                <a:sym typeface="Wingdings"/>
              </a:rPr>
              <a:t></a:t>
            </a:r>
            <a:r>
              <a:rPr lang="en-GB" sz="2400" noProof="0" dirty="0" smtClean="0">
                <a:solidFill>
                  <a:schemeClr val="accent2"/>
                </a:solidFill>
              </a:rPr>
              <a:t>	</a:t>
            </a:r>
            <a:r>
              <a:rPr lang="en-GB" noProof="0" dirty="0" smtClean="0">
                <a:solidFill>
                  <a:schemeClr val="accent2"/>
                </a:solidFill>
                <a:latin typeface="EUAlbertina"/>
              </a:rPr>
              <a:t>u</a:t>
            </a:r>
            <a:r>
              <a:rPr lang="en-GB" dirty="0" err="1" smtClean="0">
                <a:solidFill>
                  <a:schemeClr val="accent2"/>
                </a:solidFill>
                <a:latin typeface="EUAlbertina"/>
              </a:rPr>
              <a:t>ndertaking</a:t>
            </a:r>
            <a:r>
              <a:rPr lang="en-GB" dirty="0" smtClean="0">
                <a:solidFill>
                  <a:schemeClr val="accent2"/>
                </a:solidFill>
                <a:latin typeface="EUAlbertina"/>
              </a:rPr>
              <a:t> </a:t>
            </a:r>
            <a:r>
              <a:rPr lang="en-GB" b="1" dirty="0">
                <a:solidFill>
                  <a:schemeClr val="accent2"/>
                </a:solidFill>
                <a:latin typeface="EUAlbertina"/>
              </a:rPr>
              <a:t>required</a:t>
            </a:r>
            <a:r>
              <a:rPr lang="en-GB" dirty="0">
                <a:solidFill>
                  <a:schemeClr val="accent2"/>
                </a:solidFill>
                <a:latin typeface="EUAlbertina"/>
              </a:rPr>
              <a:t> “to seek advice from RPE”</a:t>
            </a:r>
          </a:p>
          <a:p>
            <a:pPr marL="0" indent="0">
              <a:buNone/>
            </a:pPr>
            <a:endParaRPr lang="en-GB" sz="2400" noProof="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GB" sz="2400" noProof="0" dirty="0" smtClean="0">
              <a:solidFill>
                <a:schemeClr val="accent2"/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en-GB" sz="2400" noProof="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4724400" y="2209800"/>
            <a:ext cx="4343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b="1" kern="0" dirty="0" smtClean="0">
                <a:solidFill>
                  <a:schemeClr val="accent1">
                    <a:lumMod val="50000"/>
                  </a:schemeClr>
                </a:solidFill>
              </a:rPr>
              <a:t>Radiation Protection Officer</a:t>
            </a:r>
          </a:p>
          <a:p>
            <a:r>
              <a:rPr lang="en-GB" sz="2400" kern="0" dirty="0" smtClean="0">
                <a:solidFill>
                  <a:schemeClr val="accent1">
                    <a:lumMod val="50000"/>
                  </a:schemeClr>
                </a:solidFill>
              </a:rPr>
              <a:t>“technically competent [...for a…] type of practice”</a:t>
            </a:r>
          </a:p>
          <a:p>
            <a:r>
              <a:rPr lang="en-GB" sz="2400" kern="0" dirty="0" smtClean="0">
                <a:solidFill>
                  <a:schemeClr val="accent1">
                    <a:lumMod val="50000"/>
                  </a:schemeClr>
                </a:solidFill>
              </a:rPr>
              <a:t>“supervise or perform the implementation”</a:t>
            </a:r>
          </a:p>
          <a:p>
            <a:r>
              <a:rPr lang="en-GB" kern="0" dirty="0" smtClean="0">
                <a:solidFill>
                  <a:schemeClr val="accent1">
                    <a:lumMod val="50000"/>
                  </a:schemeClr>
                </a:solidFill>
              </a:rPr>
              <a:t>“</a:t>
            </a:r>
            <a:r>
              <a:rPr lang="en-GB" sz="2400" kern="0" dirty="0" smtClean="0">
                <a:solidFill>
                  <a:schemeClr val="accent1">
                    <a:lumMod val="50000"/>
                  </a:schemeClr>
                </a:solidFill>
              </a:rPr>
              <a:t>undertakings […provide…]  with the </a:t>
            </a:r>
            <a:r>
              <a:rPr lang="en-GB" sz="2400" b="1" kern="0" dirty="0" smtClean="0">
                <a:solidFill>
                  <a:schemeClr val="accent1">
                    <a:lumMod val="50000"/>
                  </a:schemeClr>
                </a:solidFill>
              </a:rPr>
              <a:t>means necessary</a:t>
            </a:r>
            <a:r>
              <a:rPr lang="en-GB" sz="2400" kern="0" dirty="0" smtClean="0">
                <a:solidFill>
                  <a:schemeClr val="accent1">
                    <a:lumMod val="50000"/>
                  </a:schemeClr>
                </a:solidFill>
              </a:rPr>
              <a:t>”</a:t>
            </a:r>
            <a:endParaRPr lang="en-GB" kern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1950" indent="-361950">
              <a:buNone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</a:t>
            </a:r>
            <a:r>
              <a:rPr lang="en-GB" sz="2400" kern="0" dirty="0" smtClean="0">
                <a:solidFill>
                  <a:schemeClr val="accent1">
                    <a:lumMod val="50000"/>
                  </a:schemeClr>
                </a:solidFill>
              </a:rPr>
              <a:t>	new function, </a:t>
            </a:r>
            <a:r>
              <a:rPr lang="en-GB" sz="2400" b="1" kern="0" dirty="0" smtClean="0">
                <a:solidFill>
                  <a:schemeClr val="accent1">
                    <a:lumMod val="50000"/>
                  </a:schemeClr>
                </a:solidFill>
              </a:rPr>
              <a:t>optional</a:t>
            </a:r>
            <a:r>
              <a:rPr lang="en-GB" sz="2400" kern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400" b="1" kern="0" dirty="0" smtClean="0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en-GB" sz="2400" kern="0" dirty="0" smtClean="0">
                <a:solidFill>
                  <a:schemeClr val="accent1">
                    <a:lumMod val="50000"/>
                  </a:schemeClr>
                </a:solidFill>
              </a:rPr>
              <a:t> implementation by </a:t>
            </a:r>
            <a:r>
              <a:rPr lang="en-GB" sz="2400" b="1" kern="0" dirty="0" smtClean="0">
                <a:solidFill>
                  <a:schemeClr val="accent1">
                    <a:lumMod val="50000"/>
                  </a:schemeClr>
                </a:solidFill>
              </a:rPr>
              <a:t>MS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304800" y="1295400"/>
            <a:ext cx="8686800" cy="91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kern="0" dirty="0" smtClean="0"/>
              <a:t>Personal qualifications </a:t>
            </a:r>
            <a:r>
              <a:rPr lang="en-GB" b="1" kern="0" dirty="0" smtClean="0"/>
              <a:t>strengthened</a:t>
            </a:r>
            <a:r>
              <a:rPr lang="en-GB" kern="0" dirty="0" smtClean="0"/>
              <a:t> in 2013 BSS: framework for E&amp;T and recognition – focus here on two “new” functions</a:t>
            </a:r>
          </a:p>
        </p:txBody>
      </p:sp>
      <p:pic>
        <p:nvPicPr>
          <p:cNvPr id="9" name="Picture 4" descr="\\office.dir\files\Benutzer\vogelj\UserData\Desktop\Flag_of_Europ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93687"/>
            <a:ext cx="1183222" cy="78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34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&quot;Nein&quot;-Symbol 3"/>
          <p:cNvSpPr/>
          <p:nvPr/>
        </p:nvSpPr>
        <p:spPr>
          <a:xfrm>
            <a:off x="4580082" y="4979084"/>
            <a:ext cx="558441" cy="585573"/>
          </a:xfrm>
          <a:prstGeom prst="noSmoking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RPE in BSS: Facts and Fiction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282" y="1143000"/>
            <a:ext cx="8229600" cy="891269"/>
          </a:xfrm>
        </p:spPr>
        <p:txBody>
          <a:bodyPr/>
          <a:lstStyle/>
          <a:p>
            <a:pPr marL="0" indent="0">
              <a:buNone/>
            </a:pPr>
            <a:r>
              <a:rPr lang="en-GB" noProof="0" dirty="0" smtClean="0"/>
              <a:t>Concepts of RPE/RPO are used in other contexts – leads to some confusion what BSS do (not) require or prescribe</a:t>
            </a:r>
          </a:p>
          <a:p>
            <a:pPr marL="0" indent="0">
              <a:buNone/>
            </a:pPr>
            <a:endParaRPr lang="en-GB" noProof="0" dirty="0" smtClean="0"/>
          </a:p>
        </p:txBody>
      </p:sp>
      <p:sp>
        <p:nvSpPr>
          <p:cNvPr id="7" name="Ellipse 6"/>
          <p:cNvSpPr/>
          <p:nvPr/>
        </p:nvSpPr>
        <p:spPr>
          <a:xfrm>
            <a:off x="243840" y="3678873"/>
            <a:ext cx="3653695" cy="953370"/>
          </a:xfrm>
          <a:prstGeom prst="ellipse">
            <a:avLst/>
          </a:prstGeom>
          <a:solidFill>
            <a:srgbClr val="92D050">
              <a:alpha val="3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RPO duties may be assigned to </a:t>
            </a:r>
            <a:r>
              <a:rPr lang="en-GB" sz="2000" dirty="0" smtClean="0">
                <a:solidFill>
                  <a:schemeClr val="tx1"/>
                </a:solidFill>
              </a:rPr>
              <a:t>RPE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5439456" y="1996103"/>
            <a:ext cx="3555284" cy="1210538"/>
          </a:xfrm>
          <a:prstGeom prst="ellipse">
            <a:avLst/>
          </a:prstGeom>
          <a:gradFill>
            <a:gsLst>
              <a:gs pos="0">
                <a:srgbClr val="92D050">
                  <a:alpha val="30000"/>
                </a:srgbClr>
              </a:gs>
              <a:gs pos="100000">
                <a:srgbClr val="FF0000">
                  <a:alpha val="30000"/>
                </a:srgbClr>
              </a:gs>
            </a:gsLst>
            <a:lin ang="5400000" scaled="0"/>
          </a:gradFill>
          <a:ln>
            <a:gradFill>
              <a:gsLst>
                <a:gs pos="0">
                  <a:srgbClr val="00B050"/>
                </a:gs>
                <a:gs pos="100000">
                  <a:srgbClr val="C000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000" dirty="0">
                <a:solidFill>
                  <a:schemeClr val="tx1"/>
                </a:solidFill>
              </a:rPr>
              <a:t>RPE not responsible for implementation of tasks</a:t>
            </a:r>
            <a:endParaRPr lang="de-DE" sz="2000" b="1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5355140" y="3511234"/>
            <a:ext cx="3555284" cy="1454108"/>
          </a:xfrm>
          <a:prstGeom prst="ellipse">
            <a:avLst/>
          </a:prstGeom>
          <a:solidFill>
            <a:srgbClr val="92D050">
              <a:alpha val="3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RPE </a:t>
            </a:r>
            <a:r>
              <a:rPr lang="en-GB" sz="2000" dirty="0" smtClean="0">
                <a:solidFill>
                  <a:schemeClr val="tx1"/>
                </a:solidFill>
              </a:rPr>
              <a:t>practically </a:t>
            </a:r>
            <a:r>
              <a:rPr lang="en-GB" sz="2000" dirty="0">
                <a:solidFill>
                  <a:schemeClr val="tx1"/>
                </a:solidFill>
              </a:rPr>
              <a:t>identical to „qualified expert“ from 96 BSS </a:t>
            </a:r>
          </a:p>
        </p:txBody>
      </p:sp>
      <p:sp>
        <p:nvSpPr>
          <p:cNvPr id="11" name="Ellipse 10"/>
          <p:cNvSpPr/>
          <p:nvPr/>
        </p:nvSpPr>
        <p:spPr>
          <a:xfrm>
            <a:off x="228600" y="4648199"/>
            <a:ext cx="5257800" cy="1247345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RPE is in EQF level 6/7/8 </a:t>
            </a:r>
            <a:endParaRPr lang="en-GB" sz="2000" dirty="0" smtClean="0">
              <a:solidFill>
                <a:schemeClr val="tx1"/>
              </a:solidFill>
            </a:endParaRPr>
          </a:p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EQF/ECVET </a:t>
            </a:r>
            <a:r>
              <a:rPr lang="en-GB" sz="2000" dirty="0">
                <a:solidFill>
                  <a:srgbClr val="C00000"/>
                </a:solidFill>
              </a:rPr>
              <a:t>NOT </a:t>
            </a:r>
            <a:r>
              <a:rPr lang="en-GB" sz="2000" dirty="0" smtClean="0">
                <a:solidFill>
                  <a:srgbClr val="C00000"/>
                </a:solidFill>
              </a:rPr>
              <a:t>applicable to the scope of EURATOM!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640949" y="5057344"/>
            <a:ext cx="3340809" cy="838200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RPE must have university degree</a:t>
            </a:r>
          </a:p>
        </p:txBody>
      </p:sp>
      <p:sp>
        <p:nvSpPr>
          <p:cNvPr id="13" name="Ellipse 12"/>
          <p:cNvSpPr/>
          <p:nvPr/>
        </p:nvSpPr>
        <p:spPr>
          <a:xfrm>
            <a:off x="2971800" y="2916536"/>
            <a:ext cx="2995184" cy="1024369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RPE must be independent from undertaking</a:t>
            </a:r>
          </a:p>
        </p:txBody>
      </p:sp>
      <p:sp>
        <p:nvSpPr>
          <p:cNvPr id="15" name="Rechteck 14"/>
          <p:cNvSpPr/>
          <p:nvPr/>
        </p:nvSpPr>
        <p:spPr>
          <a:xfrm>
            <a:off x="8001000" y="2185873"/>
            <a:ext cx="1285557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~</a:t>
            </a:r>
            <a:endParaRPr lang="de-DE" sz="4800" b="1" cap="none" spc="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886644" y="2991792"/>
            <a:ext cx="1285557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C00000"/>
                </a:solidFill>
                <a:sym typeface="Wingdings"/>
              </a:rPr>
              <a:t></a:t>
            </a:r>
            <a:endParaRPr lang="de-DE" sz="4800" b="1" cap="none" spc="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842607" y="5064547"/>
            <a:ext cx="1285557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C00000"/>
                </a:solidFill>
                <a:sym typeface="Wingdings"/>
              </a:rPr>
              <a:t></a:t>
            </a:r>
            <a:endParaRPr lang="de-DE" sz="4800" b="1" cap="none" spc="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7901147" y="3822789"/>
            <a:ext cx="1285557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b="1" dirty="0">
                <a:solidFill>
                  <a:srgbClr val="00B050"/>
                </a:solidFill>
                <a:sym typeface="Wingdings"/>
              </a:rPr>
              <a:t></a:t>
            </a:r>
            <a:endParaRPr lang="de-DE" sz="4800" b="1" cap="none" spc="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2840676" y="3740059"/>
            <a:ext cx="1285557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b="1" dirty="0">
                <a:solidFill>
                  <a:srgbClr val="00B050"/>
                </a:solidFill>
                <a:sym typeface="Wingdings"/>
              </a:rPr>
              <a:t></a:t>
            </a:r>
            <a:endParaRPr lang="de-DE" sz="4800" b="1" cap="none" spc="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pic>
        <p:nvPicPr>
          <p:cNvPr id="20" name="Picture 4" descr="\\office.dir\files\Benutzer\vogelj\UserData\Desktop\Flag_of_Europ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93687"/>
            <a:ext cx="1183222" cy="78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Ellipse 21"/>
          <p:cNvSpPr/>
          <p:nvPr/>
        </p:nvSpPr>
        <p:spPr>
          <a:xfrm>
            <a:off x="243840" y="1968006"/>
            <a:ext cx="4530618" cy="1024369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RPE </a:t>
            </a:r>
            <a:r>
              <a:rPr lang="en-GB" sz="2000" dirty="0" smtClean="0">
                <a:solidFill>
                  <a:schemeClr val="tx1"/>
                </a:solidFill>
              </a:rPr>
              <a:t>works full-time in RP (RPO may work part-time)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3657600" y="2064691"/>
            <a:ext cx="1285557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C00000"/>
                </a:solidFill>
                <a:sym typeface="Wingdings"/>
              </a:rPr>
              <a:t></a:t>
            </a:r>
            <a:endParaRPr lang="de-DE" sz="4800" b="1" cap="none" spc="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23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Implementing the RPE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9200"/>
            <a:ext cx="3752848" cy="4699335"/>
          </a:xfrm>
        </p:spPr>
        <p:txBody>
          <a:bodyPr/>
          <a:lstStyle/>
          <a:p>
            <a:r>
              <a:rPr lang="en-GB" dirty="0" smtClean="0"/>
              <a:t>Assignment of</a:t>
            </a:r>
            <a:r>
              <a:rPr lang="en-GB" noProof="0" dirty="0" smtClean="0"/>
              <a:t> legal duties / responsibilities: </a:t>
            </a:r>
            <a:r>
              <a:rPr lang="en-GB" dirty="0" smtClean="0"/>
              <a:t>National </a:t>
            </a:r>
            <a:r>
              <a:rPr lang="en-GB" dirty="0"/>
              <a:t>competence</a:t>
            </a:r>
            <a:endParaRPr lang="en-GB" noProof="0" dirty="0" smtClean="0"/>
          </a:p>
          <a:p>
            <a:r>
              <a:rPr lang="en-GB" b="1" dirty="0" smtClean="0"/>
              <a:t>Not one</a:t>
            </a:r>
            <a:r>
              <a:rPr lang="en-GB" dirty="0" smtClean="0"/>
              <a:t>, but 28 (</a:t>
            </a:r>
            <a:r>
              <a:rPr lang="en-GB" b="1" dirty="0" smtClean="0"/>
              <a:t>system</a:t>
            </a:r>
            <a:r>
              <a:rPr lang="en-GB" dirty="0" smtClean="0"/>
              <a:t>s </a:t>
            </a:r>
            <a:r>
              <a:rPr lang="en-GB" b="1" dirty="0" smtClean="0"/>
              <a:t>of</a:t>
            </a:r>
            <a:r>
              <a:rPr lang="en-GB" dirty="0" smtClean="0"/>
              <a:t>) </a:t>
            </a:r>
            <a:r>
              <a:rPr lang="en-GB" b="1" dirty="0" smtClean="0"/>
              <a:t>RPE</a:t>
            </a:r>
            <a:endParaRPr lang="en-GB" b="1" noProof="0" dirty="0" smtClean="0"/>
          </a:p>
          <a:p>
            <a:r>
              <a:rPr lang="en-GB" noProof="0" dirty="0" smtClean="0"/>
              <a:t>Various options must be respected by</a:t>
            </a:r>
          </a:p>
          <a:p>
            <a:pPr lvl="1">
              <a:spcBef>
                <a:spcPts val="0"/>
              </a:spcBef>
            </a:pPr>
            <a:r>
              <a:rPr lang="en-GB" sz="2400" noProof="0" dirty="0" smtClean="0"/>
              <a:t>model curricula</a:t>
            </a:r>
          </a:p>
          <a:p>
            <a:pPr lvl="1">
              <a:spcBef>
                <a:spcPts val="0"/>
              </a:spcBef>
            </a:pPr>
            <a:r>
              <a:rPr lang="en-GB" sz="2400" dirty="0" smtClean="0"/>
              <a:t>recognition schemes</a:t>
            </a:r>
            <a:endParaRPr lang="en-GB" sz="2400" noProof="0" dirty="0" smtClean="0"/>
          </a:p>
          <a:p>
            <a:r>
              <a:rPr lang="en-GB" noProof="0" dirty="0" smtClean="0"/>
              <a:t>Personal prediction: Diversity will be </a:t>
            </a:r>
            <a:r>
              <a:rPr lang="en-GB" b="1" noProof="0" dirty="0" smtClean="0"/>
              <a:t>larger</a:t>
            </a:r>
            <a:r>
              <a:rPr lang="en-GB" noProof="0" dirty="0" smtClean="0"/>
              <a:t> than for 96 BSS</a:t>
            </a:r>
            <a:endParaRPr lang="en-GB" noProof="0" dirty="0"/>
          </a:p>
        </p:txBody>
      </p:sp>
      <p:sp>
        <p:nvSpPr>
          <p:cNvPr id="7" name="Pfeil nach rechts 6"/>
          <p:cNvSpPr/>
          <p:nvPr/>
        </p:nvSpPr>
        <p:spPr>
          <a:xfrm>
            <a:off x="6381749" y="3124200"/>
            <a:ext cx="2171700" cy="990600"/>
          </a:xfrm>
          <a:prstGeom prst="rightArrow">
            <a:avLst/>
          </a:prstGeom>
          <a:gradFill>
            <a:gsLst>
              <a:gs pos="20000">
                <a:schemeClr val="bg1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 w="9525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rechts 12"/>
          <p:cNvSpPr/>
          <p:nvPr/>
        </p:nvSpPr>
        <p:spPr>
          <a:xfrm rot="5400000">
            <a:off x="5276850" y="4210050"/>
            <a:ext cx="2171700" cy="990600"/>
          </a:xfrm>
          <a:prstGeom prst="rightArrow">
            <a:avLst/>
          </a:prstGeom>
          <a:gradFill>
            <a:gsLst>
              <a:gs pos="20000">
                <a:schemeClr val="bg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 w="9525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rechts 13"/>
          <p:cNvSpPr/>
          <p:nvPr/>
        </p:nvSpPr>
        <p:spPr>
          <a:xfrm rot="16200000">
            <a:off x="5276850" y="2018994"/>
            <a:ext cx="2171700" cy="990600"/>
          </a:xfrm>
          <a:prstGeom prst="rightArrow">
            <a:avLst/>
          </a:prstGeom>
          <a:gradFill>
            <a:gsLst>
              <a:gs pos="20000">
                <a:schemeClr val="bg1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 w="9525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rechts 14"/>
          <p:cNvSpPr/>
          <p:nvPr/>
        </p:nvSpPr>
        <p:spPr>
          <a:xfrm rot="10800000">
            <a:off x="4173503" y="3124200"/>
            <a:ext cx="2171700" cy="990600"/>
          </a:xfrm>
          <a:prstGeom prst="rightArrow">
            <a:avLst/>
          </a:prstGeom>
          <a:gradFill>
            <a:gsLst>
              <a:gs pos="20000">
                <a:schemeClr val="bg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 w="9525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6717475" y="894316"/>
            <a:ext cx="17240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2"/>
                </a:solidFill>
              </a:rPr>
              <a:t>Independent, external consultant</a:t>
            </a:r>
            <a:endParaRPr lang="en-GB" sz="2000" dirty="0">
              <a:solidFill>
                <a:schemeClr val="accent2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829425" y="4902872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>
                <a:solidFill>
                  <a:schemeClr val="accent1">
                    <a:lumMod val="50000"/>
                  </a:schemeClr>
                </a:solidFill>
              </a:rPr>
              <a:t>Responsible</a:t>
            </a:r>
            <a:r>
              <a:rPr lang="de-DE" sz="2000" dirty="0" smtClean="0">
                <a:solidFill>
                  <a:schemeClr val="accent1">
                    <a:lumMod val="50000"/>
                  </a:schemeClr>
                </a:solidFill>
              </a:rPr>
              <a:t> Unit </a:t>
            </a:r>
            <a:r>
              <a:rPr lang="de-DE" sz="2000" dirty="0" err="1" smtClean="0">
                <a:solidFill>
                  <a:schemeClr val="accent1">
                    <a:lumMod val="50000"/>
                  </a:schemeClr>
                </a:solidFill>
              </a:rPr>
              <a:t>within</a:t>
            </a:r>
            <a:r>
              <a:rPr lang="de-DE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000" dirty="0" err="1" smtClean="0">
                <a:solidFill>
                  <a:schemeClr val="accent1">
                    <a:lumMod val="50000"/>
                  </a:schemeClr>
                </a:solidFill>
              </a:rPr>
              <a:t>company</a:t>
            </a:r>
            <a:endParaRPr lang="de-DE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 rot="16200000">
            <a:off x="4554251" y="3435086"/>
            <a:ext cx="3581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- involvement ---- involvement -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724400" y="3423105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--- practices ------- practices ---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6829425" y="2200870"/>
            <a:ext cx="228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smtClean="0">
                <a:solidFill>
                  <a:schemeClr val="accent2"/>
                </a:solidFill>
              </a:rPr>
              <a:t>Comprehensively trained for a wide class of practices</a:t>
            </a:r>
            <a:endParaRPr lang="en-GB" sz="2000" dirty="0">
              <a:solidFill>
                <a:schemeClr val="accent2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905250" y="2200870"/>
            <a:ext cx="1962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Competent for specific type of practice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910670" y="1617591"/>
            <a:ext cx="1285557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§</a:t>
            </a:r>
            <a:r>
              <a:rPr lang="de-DE" sz="3600" b="1" cap="none" spc="0" baseline="-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MS1</a:t>
            </a:r>
            <a:endParaRPr lang="de-DE" sz="3600" b="1" cap="none" spc="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4521970" y="4641930"/>
            <a:ext cx="1285557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§</a:t>
            </a:r>
            <a:r>
              <a:rPr lang="de-DE" sz="3600" b="1" cap="none" spc="0" baseline="-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MS3</a:t>
            </a:r>
            <a:endParaRPr lang="de-DE" sz="3600" b="1" cap="none" spc="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6494243" y="3822412"/>
            <a:ext cx="1285557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§</a:t>
            </a:r>
            <a:r>
              <a:rPr lang="de-DE" sz="3600" b="1" cap="none" spc="0" baseline="-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MS2</a:t>
            </a:r>
            <a:endParaRPr lang="de-DE" sz="3600" b="1" cap="none" spc="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7" name="WordArt 16"/>
          <p:cNvSpPr>
            <a:spLocks noChangeArrowheads="1" noChangeShapeType="1" noTextEdit="1"/>
          </p:cNvSpPr>
          <p:nvPr/>
        </p:nvSpPr>
        <p:spPr bwMode="auto">
          <a:xfrm>
            <a:off x="3971922" y="1143000"/>
            <a:ext cx="2647952" cy="304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 dirty="0" smtClean="0"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Arial Black"/>
              </a:rPr>
              <a:t>Choice</a:t>
            </a:r>
            <a:r>
              <a:rPr lang="de-DE" sz="3600" kern="10" dirty="0" smtClean="0">
                <a:gradFill rotWithShape="1">
                  <a:gsLst>
                    <a:gs pos="0">
                      <a:schemeClr val="hlink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Arial Black"/>
              </a:rPr>
              <a:t> </a:t>
            </a:r>
            <a:r>
              <a:rPr lang="de-DE" sz="3600" kern="10" dirty="0" err="1" smtClean="0">
                <a:gradFill rotWithShape="1">
                  <a:gsLst>
                    <a:gs pos="0">
                      <a:schemeClr val="hlink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Arial Black"/>
              </a:rPr>
              <a:t>for</a:t>
            </a:r>
            <a:r>
              <a:rPr lang="de-DE" sz="3600" kern="10" dirty="0" smtClean="0">
                <a:gradFill rotWithShape="1">
                  <a:gsLst>
                    <a:gs pos="0">
                      <a:schemeClr val="hlink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Arial Black"/>
              </a:rPr>
              <a:t> MS:</a:t>
            </a:r>
            <a:endParaRPr lang="de-DE" sz="3600" kern="10" dirty="0">
              <a:gradFill rotWithShape="1">
                <a:gsLst>
                  <a:gs pos="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atin typeface="Arial Black"/>
            </a:endParaRPr>
          </a:p>
        </p:txBody>
      </p:sp>
      <p:pic>
        <p:nvPicPr>
          <p:cNvPr id="19" name="Picture 4" descr="\\office.dir\files\Benutzer\vogelj\UserData\Desktop\Flag_of_Europ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93687"/>
            <a:ext cx="1183222" cy="78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7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Correspondence DE / EU</a:t>
            </a:r>
            <a:endParaRPr lang="en-GB" noProof="0" dirty="0"/>
          </a:p>
        </p:txBody>
      </p:sp>
      <p:pic>
        <p:nvPicPr>
          <p:cNvPr id="4" name="Picture 5" descr="\\office.dir\files\Benutzer\vogelj\UserData\Desktop\Flag_of_Germany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29" y="3166244"/>
            <a:ext cx="1746438" cy="104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\\office.dir\files\Benutzer\vogelj\UserData\Desktop\Flag_of_Euro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1" y="1287572"/>
            <a:ext cx="1753365" cy="116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0" y="1148167"/>
            <a:ext cx="1066164" cy="14465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8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§</a:t>
            </a:r>
            <a:endParaRPr lang="de-DE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3751" y="2958357"/>
            <a:ext cx="1066164" cy="14465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8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§</a:t>
            </a:r>
            <a:endParaRPr lang="de-DE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292208"/>
          </a:xfrm>
        </p:spPr>
        <p:txBody>
          <a:bodyPr/>
          <a:lstStyle/>
          <a:p>
            <a:r>
              <a:rPr lang="en-GB" dirty="0"/>
              <a:t>Reworking legislation is work in (first steps of) progress</a:t>
            </a:r>
          </a:p>
          <a:p>
            <a:r>
              <a:rPr lang="en-GB" dirty="0"/>
              <a:t>Change of system only viable if RP is improved</a:t>
            </a:r>
          </a:p>
          <a:p>
            <a:r>
              <a:rPr lang="en-GB" dirty="0"/>
              <a:t>Profound changes </a:t>
            </a:r>
            <a:r>
              <a:rPr lang="en-GB" b="1" dirty="0"/>
              <a:t>not</a:t>
            </a:r>
            <a:r>
              <a:rPr lang="en-GB" dirty="0"/>
              <a:t> foreseen for most practices</a:t>
            </a:r>
          </a:p>
          <a:p>
            <a:endParaRPr lang="de-DE" dirty="0"/>
          </a:p>
        </p:txBody>
      </p:sp>
      <p:sp>
        <p:nvSpPr>
          <p:cNvPr id="11" name="Ellipse 10"/>
          <p:cNvSpPr/>
          <p:nvPr/>
        </p:nvSpPr>
        <p:spPr>
          <a:xfrm>
            <a:off x="2276345" y="1311324"/>
            <a:ext cx="1639783" cy="953370"/>
          </a:xfrm>
          <a:prstGeom prst="ellipse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Under-taking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6465045" y="1276590"/>
            <a:ext cx="2584942" cy="1050772"/>
          </a:xfrm>
          <a:prstGeom prst="ellipse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RPO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Means provided by u.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4075216" y="1276590"/>
            <a:ext cx="2282095" cy="1041865"/>
          </a:xfrm>
          <a:prstGeom prst="ellipse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RPE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Recognized competence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2342408" y="3184047"/>
            <a:ext cx="2173183" cy="1122419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SSV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“Head” of undertaking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3096236" y="2327362"/>
            <a:ext cx="332764" cy="773528"/>
          </a:xfrm>
          <a:prstGeom prst="straightConnector1">
            <a:avLst/>
          </a:prstGeom>
          <a:ln w="152400">
            <a:gradFill>
              <a:gsLst>
                <a:gs pos="35000">
                  <a:schemeClr val="accent2"/>
                </a:gs>
                <a:gs pos="100000">
                  <a:srgbClr val="FFC000"/>
                </a:gs>
              </a:gsLst>
              <a:lin ang="5400000" scaled="0"/>
            </a:gradFill>
            <a:headEnd type="triangl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>
            <a:off x="7239000" y="2327362"/>
            <a:ext cx="609600" cy="694621"/>
          </a:xfrm>
          <a:prstGeom prst="straightConnector1">
            <a:avLst/>
          </a:prstGeom>
          <a:ln w="152400">
            <a:gradFill>
              <a:gsLst>
                <a:gs pos="35000">
                  <a:schemeClr val="accent2"/>
                </a:gs>
                <a:gs pos="100000">
                  <a:srgbClr val="FFC000"/>
                </a:gs>
              </a:gsLst>
              <a:lin ang="5400000" scaled="0"/>
            </a:gradFill>
            <a:headEnd type="triangl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5334000" y="2327362"/>
            <a:ext cx="838200" cy="773528"/>
          </a:xfrm>
          <a:prstGeom prst="straightConnector1">
            <a:avLst/>
          </a:prstGeom>
          <a:ln w="152400">
            <a:gradFill>
              <a:gsLst>
                <a:gs pos="35000">
                  <a:schemeClr val="accent2"/>
                </a:gs>
                <a:gs pos="100000">
                  <a:srgbClr val="FFC000"/>
                </a:gs>
              </a:gsLst>
              <a:lin ang="5400000" scaled="0"/>
            </a:gradFill>
            <a:headEnd type="triangl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1" t="24494" r="43275" b="55886"/>
          <a:stretch/>
        </p:blipFill>
        <p:spPr bwMode="auto">
          <a:xfrm>
            <a:off x="3982649" y="3533417"/>
            <a:ext cx="392382" cy="42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Ellipse 14"/>
          <p:cNvSpPr/>
          <p:nvPr/>
        </p:nvSpPr>
        <p:spPr>
          <a:xfrm>
            <a:off x="4706587" y="3100890"/>
            <a:ext cx="4343400" cy="1288731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SSB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Requisite expertise in RP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Competence within u.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16" t="68533" r="12927" b="15150"/>
          <a:stretch/>
        </p:blipFill>
        <p:spPr bwMode="auto">
          <a:xfrm>
            <a:off x="4910624" y="3533418"/>
            <a:ext cx="473041" cy="42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6" t="46941" r="57467" b="36541"/>
          <a:stretch/>
        </p:blipFill>
        <p:spPr bwMode="auto">
          <a:xfrm>
            <a:off x="8371649" y="3533417"/>
            <a:ext cx="452225" cy="42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72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726</Words>
  <Application>Microsoft Office PowerPoint</Application>
  <PresentationFormat>Bildschirmpräsentation (4:3)</PresentationFormat>
  <Paragraphs>136</Paragraphs>
  <Slides>11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Standarddesign</vt:lpstr>
      <vt:lpstr>Acrobat Document</vt:lpstr>
      <vt:lpstr>PowerPoint-Präsentation</vt:lpstr>
      <vt:lpstr>RP culture, E&amp;T, and the BSS</vt:lpstr>
      <vt:lpstr>RP Functions in Germany</vt:lpstr>
      <vt:lpstr>“Requisite Expertise in RP”</vt:lpstr>
      <vt:lpstr>DE system of Responsibilities</vt:lpstr>
      <vt:lpstr>RPE and RPO in the new BSS</vt:lpstr>
      <vt:lpstr>RPE in BSS: Facts and Fiction</vt:lpstr>
      <vt:lpstr>Implementing the RPE</vt:lpstr>
      <vt:lpstr>Correspondence DE / EU</vt:lpstr>
      <vt:lpstr>Challenges for E&amp;T</vt:lpstr>
      <vt:lpstr>Take Home</vt:lpstr>
    </vt:vector>
  </TitlesOfParts>
  <Company>Bundesumweltministerium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Vogel, Julian</dc:creator>
  <cp:lastModifiedBy>Anton Hufnagl</cp:lastModifiedBy>
  <cp:revision>362</cp:revision>
  <cp:lastPrinted>2014-05-05T15:14:42Z</cp:lastPrinted>
  <dcterms:created xsi:type="dcterms:W3CDTF">2007-09-26T08:32:27Z</dcterms:created>
  <dcterms:modified xsi:type="dcterms:W3CDTF">2014-05-07T23:11:58Z</dcterms:modified>
</cp:coreProperties>
</file>