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278" r:id="rId3"/>
    <p:sldId id="280" r:id="rId4"/>
    <p:sldId id="282" r:id="rId5"/>
    <p:sldId id="281" r:id="rId6"/>
    <p:sldId id="274" r:id="rId7"/>
    <p:sldId id="276" r:id="rId8"/>
    <p:sldId id="279" r:id="rId9"/>
    <p:sldId id="275" r:id="rId10"/>
    <p:sldId id="283" r:id="rId11"/>
    <p:sldId id="258" r:id="rId12"/>
    <p:sldId id="284" r:id="rId13"/>
  </p:sldIdLst>
  <p:sldSz cx="9144000" cy="6858000" type="screen4x3"/>
  <p:notesSz cx="6805613" cy="99393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835" autoAdjust="0"/>
  </p:normalViewPr>
  <p:slideViewPr>
    <p:cSldViewPr>
      <p:cViewPr varScale="1">
        <p:scale>
          <a:sx n="55" d="100"/>
          <a:sy n="55" d="100"/>
        </p:scale>
        <p:origin x="1498"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dirty="0" smtClean="0"/>
              <a:t>The </a:t>
            </a:r>
            <a:r>
              <a:rPr lang="en-US" dirty="0"/>
              <a:t>simulation in a virtual environment Vs traditional methods</a:t>
            </a:r>
          </a:p>
        </c:rich>
      </c:tx>
      <c:layout/>
      <c:overlay val="0"/>
    </c:title>
    <c:autoTitleDeleted val="0"/>
    <c:view3D>
      <c:rotX val="30"/>
      <c:rotY val="0"/>
      <c:rAngAx val="0"/>
    </c:view3D>
    <c:floor>
      <c:thickness val="0"/>
    </c:floor>
    <c:sideWall>
      <c:thickness val="0"/>
    </c:sideWall>
    <c:backWall>
      <c:thickness val="0"/>
    </c:backWall>
    <c:plotArea>
      <c:layout>
        <c:manualLayout>
          <c:layoutTarget val="inner"/>
          <c:xMode val="edge"/>
          <c:yMode val="edge"/>
          <c:x val="0.106669444135837"/>
          <c:y val="0.130290453543176"/>
          <c:w val="0.639745768988631"/>
          <c:h val="0.82034277844590997"/>
        </c:manualLayout>
      </c:layout>
      <c:pie3DChart>
        <c:varyColors val="1"/>
        <c:ser>
          <c:idx val="0"/>
          <c:order val="0"/>
          <c:tx>
            <c:strRef>
              <c:f>Feuil1!$B$1</c:f>
              <c:strCache>
                <c:ptCount val="1"/>
                <c:pt idx="0">
                  <c:v>the simulation in a virtual environment Vs traditional methods</c:v>
                </c:pt>
              </c:strCache>
            </c:strRef>
          </c:tx>
          <c:explosion val="49"/>
          <c:dPt>
            <c:idx val="0"/>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dPt>
          <c:dPt>
            <c:idx val="1"/>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c:spPr>
          </c:dPt>
          <c:dPt>
            <c:idx val="3"/>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c:spPr>
          </c:dPt>
          <c:dLbls>
            <c:dLbl>
              <c:idx val="0"/>
              <c:layout>
                <c:manualLayout>
                  <c:x val="-0.17172184572084601"/>
                  <c:y val="-0.146835553518437"/>
                </c:manualLayout>
              </c:layout>
              <c:spPr/>
              <c:txPr>
                <a:bodyPr/>
                <a:lstStyle/>
                <a:p>
                  <a:pPr>
                    <a:defRPr b="1">
                      <a:solidFill>
                        <a:schemeClr val="bg2">
                          <a:lumMod val="50000"/>
                        </a:schemeClr>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dLbl>
              <c:idx val="1"/>
              <c:layout>
                <c:manualLayout>
                  <c:x val="-8.3453779417450469E-2"/>
                  <c:y val="7.2589472381856562E-2"/>
                </c:manualLayout>
              </c:layout>
              <c:spPr/>
              <c:txPr>
                <a:bodyPr/>
                <a:lstStyle/>
                <a:p>
                  <a:pPr>
                    <a:defRPr b="1">
                      <a:solidFill>
                        <a:srgbClr val="0070C0"/>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dLbl>
              <c:idx val="2"/>
              <c:layout>
                <c:manualLayout>
                  <c:x val="-1.1262122898366389E-2"/>
                  <c:y val="1.4873347405843795E-2"/>
                </c:manualLayout>
              </c:layout>
              <c:showLegendKey val="0"/>
              <c:showVal val="0"/>
              <c:showCatName val="0"/>
              <c:showSerName val="0"/>
              <c:showPercent val="1"/>
              <c:showBubbleSize val="0"/>
              <c:extLst>
                <c:ext xmlns:c15="http://schemas.microsoft.com/office/drawing/2012/chart" uri="{CE6537A1-D6FC-4f65-9D91-7224C49458BB}">
                  <c15:layout/>
                </c:ext>
              </c:extLst>
            </c:dLbl>
            <c:dLbl>
              <c:idx val="3"/>
              <c:layout>
                <c:manualLayout>
                  <c:x val="8.9928283390364613E-2"/>
                  <c:y val="7.2181058165254372E-2"/>
                </c:manualLayout>
              </c:layout>
              <c:spPr/>
              <c:txPr>
                <a:bodyPr/>
                <a:lstStyle/>
                <a:p>
                  <a:pPr>
                    <a:defRPr b="1">
                      <a:solidFill>
                        <a:srgbClr val="C00000"/>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a:lstStyle/>
              <a:p>
                <a:pPr>
                  <a:defRPr b="1"/>
                </a:pPr>
                <a:endParaRPr lang="fr-FR"/>
              </a:p>
            </c:txPr>
            <c:showLegendKey val="0"/>
            <c:showVal val="0"/>
            <c:showCatName val="0"/>
            <c:showSerName val="0"/>
            <c:showPercent val="1"/>
            <c:showBubbleSize val="0"/>
            <c:showLeaderLines val="1"/>
            <c:extLst>
              <c:ext xmlns:c15="http://schemas.microsoft.com/office/drawing/2012/chart" uri="{CE6537A1-D6FC-4f65-9D91-7224C49458BB}"/>
            </c:extLst>
          </c:dLbls>
          <c:cat>
            <c:strRef>
              <c:f>Feuil1!$A$2:$A$5</c:f>
              <c:strCache>
                <c:ptCount val="4"/>
                <c:pt idx="0">
                  <c:v>Very relevant / relevant</c:v>
                </c:pt>
                <c:pt idx="1">
                  <c:v>Moderately relevant</c:v>
                </c:pt>
                <c:pt idx="2">
                  <c:v>weakly relevant</c:v>
                </c:pt>
                <c:pt idx="3">
                  <c:v>irrelevant</c:v>
                </c:pt>
              </c:strCache>
            </c:strRef>
          </c:cat>
          <c:val>
            <c:numRef>
              <c:f>Feuil1!$B$2:$B$5</c:f>
              <c:numCache>
                <c:formatCode>General</c:formatCode>
                <c:ptCount val="4"/>
                <c:pt idx="0">
                  <c:v>32</c:v>
                </c:pt>
                <c:pt idx="1">
                  <c:v>5</c:v>
                </c:pt>
                <c:pt idx="2">
                  <c:v>1</c:v>
                </c:pt>
                <c:pt idx="3">
                  <c:v>1</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2.5324778728289501E-2"/>
          <c:y val="0.82759876245072495"/>
          <c:w val="0.85944728363515199"/>
          <c:h val="0.105757131490146"/>
        </c:manualLayout>
      </c:layout>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xPr>
        <a:bodyPr/>
        <a:lstStyle/>
        <a:p>
          <a:pPr>
            <a:defRPr sz="1600"/>
          </a:pPr>
          <a:endParaRPr lang="fr-FR"/>
        </a:p>
      </c:txPr>
    </c:title>
    <c:autoTitleDeleted val="0"/>
    <c:view3D>
      <c:rotX val="30"/>
      <c:rotY val="0"/>
      <c:rAngAx val="0"/>
    </c:view3D>
    <c:floor>
      <c:thickness val="0"/>
    </c:floor>
    <c:sideWall>
      <c:thickness val="0"/>
    </c:sideWall>
    <c:backWall>
      <c:thickness val="0"/>
    </c:backWall>
    <c:plotArea>
      <c:layout>
        <c:manualLayout>
          <c:layoutTarget val="inner"/>
          <c:xMode val="edge"/>
          <c:yMode val="edge"/>
          <c:x val="0.106669444135837"/>
          <c:y val="0.130290453543176"/>
          <c:w val="0.639745768988631"/>
          <c:h val="0.82034277844590997"/>
        </c:manualLayout>
      </c:layout>
      <c:pie3DChart>
        <c:varyColors val="1"/>
        <c:ser>
          <c:idx val="0"/>
          <c:order val="0"/>
          <c:tx>
            <c:strRef>
              <c:f>Feuil1!$B$1</c:f>
              <c:strCache>
                <c:ptCount val="1"/>
                <c:pt idx="0">
                  <c:v>Do you want to use OSIRIS another time in a similar course ?</c:v>
                </c:pt>
              </c:strCache>
            </c:strRef>
          </c:tx>
          <c:explosion val="25"/>
          <c:dPt>
            <c:idx val="0"/>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dPt>
          <c:dPt>
            <c:idx val="1"/>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c:spPr>
          </c:dPt>
          <c:dPt>
            <c:idx val="3"/>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c:spPr>
          </c:dPt>
          <c:dLbls>
            <c:dLbl>
              <c:idx val="0"/>
              <c:layout>
                <c:manualLayout>
                  <c:x val="-0.17172184572084601"/>
                  <c:y val="-0.146835553518437"/>
                </c:manualLayout>
              </c:layout>
              <c:spPr/>
              <c:txPr>
                <a:bodyPr/>
                <a:lstStyle/>
                <a:p>
                  <a:pPr>
                    <a:defRPr b="1">
                      <a:solidFill>
                        <a:schemeClr val="bg2">
                          <a:lumMod val="50000"/>
                        </a:schemeClr>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dLbl>
              <c:idx val="1"/>
              <c:spPr/>
              <c:txPr>
                <a:bodyPr/>
                <a:lstStyle/>
                <a:p>
                  <a:pPr>
                    <a:defRPr b="1">
                      <a:solidFill>
                        <a:srgbClr val="0070C0"/>
                      </a:solidFill>
                    </a:defRPr>
                  </a:pPr>
                  <a:endParaRPr lang="fr-FR"/>
                </a:p>
              </c:txPr>
              <c:showLegendKey val="0"/>
              <c:showVal val="0"/>
              <c:showCatName val="0"/>
              <c:showSerName val="0"/>
              <c:showPercent val="1"/>
              <c:showBubbleSize val="0"/>
            </c:dLbl>
            <c:dLbl>
              <c:idx val="3"/>
              <c:spPr/>
              <c:txPr>
                <a:bodyPr/>
                <a:lstStyle/>
                <a:p>
                  <a:pPr>
                    <a:defRPr b="1">
                      <a:solidFill>
                        <a:srgbClr val="C00000"/>
                      </a:solidFill>
                    </a:defRPr>
                  </a:pPr>
                  <a:endParaRPr lang="fr-FR"/>
                </a:p>
              </c:txPr>
              <c:showLegendKey val="0"/>
              <c:showVal val="0"/>
              <c:showCatName val="0"/>
              <c:showSerName val="0"/>
              <c:showPercent val="1"/>
              <c:showBubbleSize val="0"/>
            </c:dLbl>
            <c:spPr>
              <a:noFill/>
              <a:ln>
                <a:noFill/>
              </a:ln>
              <a:effectLst/>
            </c:spPr>
            <c:txPr>
              <a:bodyPr/>
              <a:lstStyle/>
              <a:p>
                <a:pPr>
                  <a:defRPr b="1"/>
                </a:pPr>
                <a:endParaRPr lang="fr-FR"/>
              </a:p>
            </c:txPr>
            <c:showLegendKey val="0"/>
            <c:showVal val="0"/>
            <c:showCatName val="0"/>
            <c:showSerName val="0"/>
            <c:showPercent val="1"/>
            <c:showBubbleSize val="0"/>
            <c:showLeaderLines val="1"/>
            <c:extLst>
              <c:ext xmlns:c15="http://schemas.microsoft.com/office/drawing/2012/chart" uri="{CE6537A1-D6FC-4f65-9D91-7224C49458BB}"/>
            </c:extLst>
          </c:dLbls>
          <c:cat>
            <c:strRef>
              <c:f>Feuil1!$A$2:$A$3</c:f>
              <c:strCache>
                <c:ptCount val="2"/>
                <c:pt idx="0">
                  <c:v>Yes</c:v>
                </c:pt>
                <c:pt idx="1">
                  <c:v>No</c:v>
                </c:pt>
              </c:strCache>
            </c:strRef>
          </c:cat>
          <c:val>
            <c:numRef>
              <c:f>Feuil1!$B$2:$B$3</c:f>
              <c:numCache>
                <c:formatCode>General</c:formatCode>
                <c:ptCount val="2"/>
                <c:pt idx="0">
                  <c:v>29</c:v>
                </c:pt>
                <c:pt idx="1">
                  <c:v>9</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4.5730967178092803E-3"/>
          <c:y val="0.758771721841205"/>
          <c:w val="0.85944728363515199"/>
          <c:h val="0.105757131490146"/>
        </c:manualLayout>
      </c:layout>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xPr>
        <a:bodyPr/>
        <a:lstStyle/>
        <a:p>
          <a:pPr>
            <a:defRPr sz="1400"/>
          </a:pPr>
          <a:endParaRPr lang="fr-FR"/>
        </a:p>
      </c:txPr>
    </c:title>
    <c:autoTitleDeleted val="0"/>
    <c:view3D>
      <c:rotX val="30"/>
      <c:rotY val="0"/>
      <c:rAngAx val="0"/>
    </c:view3D>
    <c:floor>
      <c:thickness val="0"/>
    </c:floor>
    <c:sideWall>
      <c:thickness val="0"/>
    </c:sideWall>
    <c:backWall>
      <c:thickness val="0"/>
    </c:backWall>
    <c:plotArea>
      <c:layout>
        <c:manualLayout>
          <c:layoutTarget val="inner"/>
          <c:xMode val="edge"/>
          <c:yMode val="edge"/>
          <c:x val="0.106669444135837"/>
          <c:y val="0.130290453543176"/>
          <c:w val="0.639745768988631"/>
          <c:h val="0.82034277844590997"/>
        </c:manualLayout>
      </c:layout>
      <c:pie3DChart>
        <c:varyColors val="1"/>
        <c:ser>
          <c:idx val="0"/>
          <c:order val="0"/>
          <c:tx>
            <c:strRef>
              <c:f>Feuil1!$B$1</c:f>
              <c:strCache>
                <c:ptCount val="1"/>
                <c:pt idx="0">
                  <c:v>Are you convinced by the pedagogical nature of the tool?</c:v>
                </c:pt>
              </c:strCache>
            </c:strRef>
          </c:tx>
          <c:explosion val="25"/>
          <c:dPt>
            <c:idx val="0"/>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dPt>
          <c:dPt>
            <c:idx val="1"/>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c:spPr>
          </c:dPt>
          <c:dPt>
            <c:idx val="3"/>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c:spPr>
          </c:dPt>
          <c:dLbls>
            <c:dLbl>
              <c:idx val="0"/>
              <c:layout>
                <c:manualLayout>
                  <c:x val="-0.13865256290967701"/>
                  <c:y val="5.2333170501229299E-2"/>
                </c:manualLayout>
              </c:layout>
              <c:spPr/>
              <c:txPr>
                <a:bodyPr/>
                <a:lstStyle/>
                <a:p>
                  <a:pPr>
                    <a:defRPr b="1">
                      <a:solidFill>
                        <a:schemeClr val="bg2">
                          <a:lumMod val="50000"/>
                        </a:schemeClr>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dLbl>
              <c:idx val="1"/>
              <c:spPr/>
              <c:txPr>
                <a:bodyPr/>
                <a:lstStyle/>
                <a:p>
                  <a:pPr>
                    <a:defRPr b="1">
                      <a:solidFill>
                        <a:srgbClr val="0070C0"/>
                      </a:solidFill>
                    </a:defRPr>
                  </a:pPr>
                  <a:endParaRPr lang="fr-FR"/>
                </a:p>
              </c:txPr>
              <c:showLegendKey val="0"/>
              <c:showVal val="0"/>
              <c:showCatName val="0"/>
              <c:showSerName val="0"/>
              <c:showPercent val="1"/>
              <c:showBubbleSize val="0"/>
            </c:dLbl>
            <c:dLbl>
              <c:idx val="3"/>
              <c:layout>
                <c:manualLayout>
                  <c:x val="-0.197814283655983"/>
                  <c:y val="-5.4525397804168997E-3"/>
                </c:manualLayout>
              </c:layout>
              <c:spPr/>
              <c:txPr>
                <a:bodyPr/>
                <a:lstStyle/>
                <a:p>
                  <a:pPr>
                    <a:defRPr b="1">
                      <a:solidFill>
                        <a:srgbClr val="C00000"/>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a:lstStyle/>
              <a:p>
                <a:pPr>
                  <a:defRPr b="1"/>
                </a:pPr>
                <a:endParaRPr lang="fr-FR"/>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Feuil1!$A$2:$A$6</c:f>
              <c:strCache>
                <c:ptCount val="5"/>
                <c:pt idx="0">
                  <c:v>Yes, very !</c:v>
                </c:pt>
                <c:pt idx="1">
                  <c:v>Enough</c:v>
                </c:pt>
                <c:pt idx="2">
                  <c:v>Moderately</c:v>
                </c:pt>
                <c:pt idx="3">
                  <c:v>Weakly</c:v>
                </c:pt>
                <c:pt idx="4">
                  <c:v>No at all</c:v>
                </c:pt>
              </c:strCache>
            </c:strRef>
          </c:cat>
          <c:val>
            <c:numRef>
              <c:f>Feuil1!$B$2:$B$6</c:f>
              <c:numCache>
                <c:formatCode>General</c:formatCode>
                <c:ptCount val="5"/>
                <c:pt idx="0">
                  <c:v>15</c:v>
                </c:pt>
                <c:pt idx="1">
                  <c:v>14</c:v>
                </c:pt>
                <c:pt idx="2">
                  <c:v>9</c:v>
                </c:pt>
                <c:pt idx="3">
                  <c:v>0</c:v>
                </c:pt>
                <c:pt idx="4">
                  <c:v>1</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2.5324778728289501E-2"/>
          <c:y val="0.82759876245072495"/>
          <c:w val="0.85944728363515199"/>
          <c:h val="0.105757131490146"/>
        </c:manualLayout>
      </c:layout>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68544335914628"/>
          <c:y val="0.112113433610466"/>
        </c:manualLayout>
      </c:layout>
      <c:overlay val="0"/>
      <c:txPr>
        <a:bodyPr/>
        <a:lstStyle/>
        <a:p>
          <a:pPr>
            <a:defRPr sz="1600"/>
          </a:pPr>
          <a:endParaRPr lang="fr-FR"/>
        </a:p>
      </c:txPr>
    </c:title>
    <c:autoTitleDeleted val="0"/>
    <c:view3D>
      <c:rotX val="30"/>
      <c:rotY val="0"/>
      <c:rAngAx val="0"/>
    </c:view3D>
    <c:floor>
      <c:thickness val="0"/>
    </c:floor>
    <c:sideWall>
      <c:thickness val="0"/>
    </c:sideWall>
    <c:backWall>
      <c:thickness val="0"/>
    </c:backWall>
    <c:plotArea>
      <c:layout>
        <c:manualLayout>
          <c:layoutTarget val="inner"/>
          <c:xMode val="edge"/>
          <c:yMode val="edge"/>
          <c:x val="0.20915431318442099"/>
          <c:y val="0.31295853040138399"/>
          <c:w val="0.50866044913928499"/>
          <c:h val="0.650272489564652"/>
        </c:manualLayout>
      </c:layout>
      <c:pie3DChart>
        <c:varyColors val="1"/>
        <c:ser>
          <c:idx val="0"/>
          <c:order val="0"/>
          <c:tx>
            <c:strRef>
              <c:f>Feuil1!$B$1</c:f>
              <c:strCache>
                <c:ptCount val="1"/>
                <c:pt idx="0">
                  <c:v>This first experience she helped to better implement your skill or knowledge?</c:v>
                </c:pt>
              </c:strCache>
            </c:strRef>
          </c:tx>
          <c:explosion val="25"/>
          <c:dPt>
            <c:idx val="0"/>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c:spPr>
          </c:dPt>
          <c:dPt>
            <c:idx val="1"/>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c:spPr>
          </c:dPt>
          <c:dPt>
            <c:idx val="3"/>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c:spPr>
          </c:dPt>
          <c:dLbls>
            <c:dLbl>
              <c:idx val="0"/>
              <c:layout>
                <c:manualLayout>
                  <c:x val="-8.7942180598552119E-2"/>
                  <c:y val="-1.8041498966871298E-2"/>
                </c:manualLayout>
              </c:layout>
              <c:spPr/>
              <c:txPr>
                <a:bodyPr/>
                <a:lstStyle/>
                <a:p>
                  <a:pPr>
                    <a:defRPr b="1">
                      <a:solidFill>
                        <a:schemeClr val="bg2">
                          <a:lumMod val="50000"/>
                        </a:schemeClr>
                      </a:solidFill>
                    </a:defRPr>
                  </a:pPr>
                  <a:endParaRPr lang="fr-FR"/>
                </a:p>
              </c:txPr>
              <c:showLegendKey val="0"/>
              <c:showVal val="0"/>
              <c:showCatName val="0"/>
              <c:showSerName val="0"/>
              <c:showPercent val="1"/>
              <c:showBubbleSize val="0"/>
              <c:extLst>
                <c:ext xmlns:c15="http://schemas.microsoft.com/office/drawing/2012/chart" uri="{CE6537A1-D6FC-4f65-9D91-7224C49458BB}">
                  <c15:layout/>
                </c:ext>
              </c:extLst>
            </c:dLbl>
            <c:dLbl>
              <c:idx val="1"/>
              <c:spPr/>
              <c:txPr>
                <a:bodyPr/>
                <a:lstStyle/>
                <a:p>
                  <a:pPr>
                    <a:defRPr b="1">
                      <a:solidFill>
                        <a:srgbClr val="0070C0"/>
                      </a:solidFill>
                    </a:defRPr>
                  </a:pPr>
                  <a:endParaRPr lang="fr-FR"/>
                </a:p>
              </c:txPr>
              <c:showLegendKey val="0"/>
              <c:showVal val="0"/>
              <c:showCatName val="0"/>
              <c:showSerName val="0"/>
              <c:showPercent val="1"/>
              <c:showBubbleSize val="0"/>
            </c:dLbl>
            <c:dLbl>
              <c:idx val="3"/>
              <c:spPr/>
              <c:txPr>
                <a:bodyPr/>
                <a:lstStyle/>
                <a:p>
                  <a:pPr>
                    <a:defRPr b="1">
                      <a:solidFill>
                        <a:srgbClr val="C00000"/>
                      </a:solidFill>
                    </a:defRPr>
                  </a:pPr>
                  <a:endParaRPr lang="fr-FR"/>
                </a:p>
              </c:txPr>
              <c:showLegendKey val="0"/>
              <c:showVal val="0"/>
              <c:showCatName val="0"/>
              <c:showSerName val="0"/>
              <c:showPercent val="1"/>
              <c:showBubbleSize val="0"/>
            </c:dLbl>
            <c:dLbl>
              <c:idx val="4"/>
              <c:layout>
                <c:manualLayout>
                  <c:x val="0.14552249449760837"/>
                  <c:y val="2.4274239352899126E-2"/>
                </c:manualLayout>
              </c:layou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a:lstStyle/>
              <a:p>
                <a:pPr>
                  <a:defRPr b="1"/>
                </a:pPr>
                <a:endParaRPr lang="fr-FR"/>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Feuil1!$A$2:$A$6</c:f>
              <c:strCache>
                <c:ptCount val="5"/>
                <c:pt idx="0">
                  <c:v>Yes</c:v>
                </c:pt>
                <c:pt idx="1">
                  <c:v>Enough</c:v>
                </c:pt>
                <c:pt idx="2">
                  <c:v>Moderately</c:v>
                </c:pt>
                <c:pt idx="3">
                  <c:v>Weakly</c:v>
                </c:pt>
                <c:pt idx="4">
                  <c:v>No at all</c:v>
                </c:pt>
              </c:strCache>
            </c:strRef>
          </c:cat>
          <c:val>
            <c:numRef>
              <c:f>Feuil1!$B$2:$B$6</c:f>
              <c:numCache>
                <c:formatCode>General</c:formatCode>
                <c:ptCount val="5"/>
                <c:pt idx="0">
                  <c:v>3</c:v>
                </c:pt>
                <c:pt idx="1">
                  <c:v>18</c:v>
                </c:pt>
                <c:pt idx="2">
                  <c:v>15</c:v>
                </c:pt>
                <c:pt idx="3">
                  <c:v>2</c:v>
                </c:pt>
                <c:pt idx="4">
                  <c:v>1</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8.6071517579127801E-2"/>
          <c:y val="0.83510611602377705"/>
          <c:w val="0.85944728363515199"/>
          <c:h val="0.105757131490146"/>
        </c:manualLayout>
      </c:layout>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D68F1601-09A3-446A-963F-3BB3CC604E2B}" type="datetimeFigureOut">
              <a:rPr lang="fr-FR" smtClean="0"/>
              <a:t>07/05/2014</a:t>
            </a:fld>
            <a:endParaRPr lang="fr-FR"/>
          </a:p>
        </p:txBody>
      </p:sp>
      <p:sp>
        <p:nvSpPr>
          <p:cNvPr id="4" name="Espace réservé du pied de page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EC806E42-1EC3-44C2-8C4B-BD9C7E0CD3B7}" type="slidenum">
              <a:rPr lang="fr-FR" smtClean="0"/>
              <a:t>‹N°›</a:t>
            </a:fld>
            <a:endParaRPr lang="fr-FR"/>
          </a:p>
        </p:txBody>
      </p:sp>
    </p:spTree>
    <p:extLst>
      <p:ext uri="{BB962C8B-B14F-4D97-AF65-F5344CB8AC3E}">
        <p14:creationId xmlns:p14="http://schemas.microsoft.com/office/powerpoint/2010/main" val="3339069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A3632AB0-FE58-49E2-9F39-E5414530F511}" type="datetimeFigureOut">
              <a:rPr lang="fr-FR" smtClean="0"/>
              <a:t>07/05/2014</a:t>
            </a:fld>
            <a:endParaRPr lang="fr-FR"/>
          </a:p>
        </p:txBody>
      </p:sp>
      <p:sp>
        <p:nvSpPr>
          <p:cNvPr id="4" name="Espace réservé de l'image des diapositives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9601499E-61AA-4DAB-96EF-CC5CE13FA74F}" type="slidenum">
              <a:rPr lang="fr-FR" smtClean="0"/>
              <a:t>‹N°›</a:t>
            </a:fld>
            <a:endParaRPr lang="fr-FR"/>
          </a:p>
        </p:txBody>
      </p:sp>
    </p:spTree>
    <p:extLst>
      <p:ext uri="{BB962C8B-B14F-4D97-AF65-F5344CB8AC3E}">
        <p14:creationId xmlns:p14="http://schemas.microsoft.com/office/powerpoint/2010/main" val="1745630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Good morning</a:t>
            </a:r>
            <a:r>
              <a:rPr lang="en-GB" baseline="0" noProof="0" dirty="0" smtClean="0"/>
              <a:t> ! Good evening lady (</a:t>
            </a:r>
            <a:r>
              <a:rPr lang="en-GB" baseline="0" noProof="0" dirty="0" err="1" smtClean="0"/>
              <a:t>ies</a:t>
            </a:r>
            <a:r>
              <a:rPr lang="en-GB" baseline="0" noProof="0" dirty="0" smtClean="0"/>
              <a:t>) and gentlemen.</a:t>
            </a:r>
          </a:p>
          <a:p>
            <a:endParaRPr lang="en-GB" baseline="0" noProof="0" dirty="0" smtClean="0"/>
          </a:p>
          <a:p>
            <a:r>
              <a:rPr lang="en-GB" baseline="0" noProof="0" dirty="0" smtClean="0"/>
              <a:t>My name’s Alain PIN. </a:t>
            </a:r>
          </a:p>
          <a:p>
            <a:endParaRPr lang="en-GB" baseline="0" noProof="0" dirty="0" smtClean="0"/>
          </a:p>
          <a:p>
            <a:r>
              <a:rPr lang="en-GB" baseline="0" noProof="0" dirty="0" smtClean="0"/>
              <a:t>I work at the national institute for nuclear science and technology as a part of the French Atomic Energy and Alternative Energy commission.</a:t>
            </a:r>
          </a:p>
          <a:p>
            <a:endParaRPr lang="en-GB" baseline="0" noProof="0" dirty="0" smtClean="0"/>
          </a:p>
          <a:p>
            <a:r>
              <a:rPr lang="en-GB" baseline="0" noProof="0" dirty="0" smtClean="0"/>
              <a:t>At the teaching unit of Cherbourg, I’m a technical officer in charge of courses in radiation protection and in serious game developments.</a:t>
            </a:r>
          </a:p>
          <a:p>
            <a:endParaRPr lang="en-GB" baseline="0" noProof="0" dirty="0" smtClean="0"/>
          </a:p>
          <a:p>
            <a:r>
              <a:rPr lang="en-GB" baseline="0" noProof="0" dirty="0" smtClean="0"/>
              <a:t>Before starting, I would like to thank the program committee to invite me to talk about our serious game OSIRIS</a:t>
            </a:r>
          </a:p>
          <a:p>
            <a:endParaRPr lang="en-GB" baseline="0" noProof="0" dirty="0" smtClean="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1</a:t>
            </a:fld>
            <a:endParaRPr lang="fr-FR"/>
          </a:p>
        </p:txBody>
      </p:sp>
    </p:spTree>
    <p:extLst>
      <p:ext uri="{BB962C8B-B14F-4D97-AF65-F5344CB8AC3E}">
        <p14:creationId xmlns:p14="http://schemas.microsoft.com/office/powerpoint/2010/main" val="35099736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smtClean="0"/>
              <a:t>Well,</a:t>
            </a:r>
            <a:r>
              <a:rPr lang="en-US" baseline="0" noProof="0" dirty="0" smtClean="0"/>
              <a:t> before conclusion I would like to speak about our initial feedback.</a:t>
            </a:r>
          </a:p>
          <a:p>
            <a:endParaRPr lang="en-US" baseline="0" noProof="0" dirty="0" smtClean="0"/>
          </a:p>
          <a:p>
            <a:r>
              <a:rPr lang="en-US" baseline="0" noProof="0" dirty="0" smtClean="0"/>
              <a:t>Anonymously, we interviewed the last 100 OSIRIS users 1 month ago. </a:t>
            </a:r>
          </a:p>
          <a:p>
            <a:endParaRPr lang="en-US" baseline="0" noProof="0" dirty="0" smtClean="0"/>
          </a:p>
          <a:p>
            <a:r>
              <a:rPr lang="en-US" baseline="0" noProof="0" dirty="0" smtClean="0"/>
              <a:t>38 of them responded until now. </a:t>
            </a:r>
          </a:p>
          <a:p>
            <a:endParaRPr lang="en-US" baseline="0" noProof="0" dirty="0" smtClean="0"/>
          </a:p>
          <a:p>
            <a:r>
              <a:rPr lang="en-US" baseline="0" noProof="0" dirty="0" smtClean="0"/>
              <a:t>You have </a:t>
            </a:r>
            <a:r>
              <a:rPr lang="en-US" baseline="0" noProof="0" dirty="0" smtClean="0"/>
              <a:t>the </a:t>
            </a:r>
            <a:r>
              <a:rPr lang="en-US" baseline="0" noProof="0" dirty="0" smtClean="0"/>
              <a:t>results on the slide.</a:t>
            </a:r>
          </a:p>
          <a:p>
            <a:endParaRPr lang="en-US" baseline="0" noProof="0" dirty="0" smtClean="0"/>
          </a:p>
          <a:p>
            <a:r>
              <a:rPr lang="en-US" baseline="0" noProof="0" dirty="0" smtClean="0"/>
              <a:t>As you can see, a large part of them approve this new method of learning.</a:t>
            </a:r>
            <a:endParaRPr lang="en-US" baseline="0" noProof="0" dirty="0" smtClean="0"/>
          </a:p>
          <a:p>
            <a:endParaRPr lang="en-US" baseline="0" noProof="0" dirty="0" smtClean="0"/>
          </a:p>
          <a:p>
            <a:r>
              <a:rPr lang="en-US" baseline="0" noProof="0" dirty="0" smtClean="0"/>
              <a:t>In complement, I can say that the </a:t>
            </a:r>
            <a:r>
              <a:rPr lang="en-US" baseline="0" noProof="0" dirty="0" smtClean="0"/>
              <a:t>youngest </a:t>
            </a:r>
            <a:r>
              <a:rPr lang="en-US" baseline="0" noProof="0" dirty="0" smtClean="0"/>
              <a:t>users </a:t>
            </a:r>
            <a:r>
              <a:rPr lang="en-US" baseline="0" noProof="0" dirty="0" smtClean="0"/>
              <a:t>support more than the others, certainly because they grew up with </a:t>
            </a:r>
            <a:r>
              <a:rPr lang="en-US" baseline="0" noProof="0" dirty="0" smtClean="0"/>
              <a:t>new technologies.</a:t>
            </a:r>
            <a:endParaRPr lang="en-US" baseline="0" noProof="0" dirty="0" smtClean="0"/>
          </a:p>
          <a:p>
            <a:endParaRPr lang="en-US" baseline="0" noProof="0" dirty="0" smtClean="0"/>
          </a:p>
          <a:p>
            <a:r>
              <a:rPr lang="en-US" baseline="0" noProof="0" dirty="0" smtClean="0"/>
              <a:t>Some </a:t>
            </a:r>
            <a:r>
              <a:rPr lang="en-US" baseline="0" noProof="0" dirty="0" smtClean="0"/>
              <a:t>of them </a:t>
            </a:r>
            <a:r>
              <a:rPr lang="en-US" baseline="0" noProof="0" dirty="0" smtClean="0"/>
              <a:t>didn't </a:t>
            </a:r>
            <a:r>
              <a:rPr lang="en-US" baseline="0" noProof="0" dirty="0" smtClean="0"/>
              <a:t>agree with OSIRIS because </a:t>
            </a:r>
            <a:r>
              <a:rPr lang="en-US" baseline="0" noProof="0" dirty="0" smtClean="0"/>
              <a:t>they didn’t </a:t>
            </a:r>
            <a:r>
              <a:rPr lang="en-US" baseline="0" noProof="0" dirty="0" smtClean="0"/>
              <a:t>recognize themselves in the </a:t>
            </a:r>
            <a:r>
              <a:rPr lang="en-US" baseline="0" noProof="0" dirty="0" smtClean="0"/>
              <a:t>case study. </a:t>
            </a:r>
            <a:endParaRPr lang="en-US" baseline="0" noProof="0" dirty="0" smtClean="0"/>
          </a:p>
          <a:p>
            <a:endParaRPr lang="en-US" baseline="0" noProof="0" dirty="0" smtClean="0"/>
          </a:p>
          <a:p>
            <a:r>
              <a:rPr lang="en-US" baseline="0" noProof="0" dirty="0" smtClean="0"/>
              <a:t>But this, </a:t>
            </a:r>
            <a:r>
              <a:rPr lang="en-US" baseline="0" noProof="0" dirty="0" smtClean="0"/>
              <a:t>can be easily corrected by changing the 3D environment.</a:t>
            </a:r>
          </a:p>
          <a:p>
            <a:endParaRPr lang="en-US" noProof="0" dirty="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10</a:t>
            </a:fld>
            <a:endParaRPr lang="fr-FR"/>
          </a:p>
        </p:txBody>
      </p:sp>
    </p:spTree>
    <p:extLst>
      <p:ext uri="{BB962C8B-B14F-4D97-AF65-F5344CB8AC3E}">
        <p14:creationId xmlns:p14="http://schemas.microsoft.com/office/powerpoint/2010/main" val="814118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smtClean="0"/>
              <a:t>To conclude,</a:t>
            </a:r>
          </a:p>
          <a:p>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OSIRIS has been used by about 200 trainees in practical courses  in radiation protection (Essentially the prototype, then the commercial version since October 2013 ).</a:t>
            </a:r>
          </a:p>
          <a:p>
            <a:endParaRPr lang="en-US" noProof="0" dirty="0" smtClean="0"/>
          </a:p>
          <a:p>
            <a:r>
              <a:rPr lang="en-US" noProof="0" dirty="0" smtClean="0"/>
              <a:t>We</a:t>
            </a:r>
            <a:r>
              <a:rPr lang="en-US" baseline="0" noProof="0" dirty="0" smtClean="0"/>
              <a:t> think that it </a:t>
            </a:r>
            <a:r>
              <a:rPr lang="en-US" baseline="0" noProof="0" dirty="0" smtClean="0"/>
              <a:t>represents </a:t>
            </a:r>
            <a:r>
              <a:rPr lang="en-US" baseline="0" noProof="0" dirty="0" smtClean="0"/>
              <a:t>a good alternative of our traditional methods.</a:t>
            </a:r>
          </a:p>
          <a:p>
            <a:endParaRPr lang="en-US" baseline="0" noProof="0" dirty="0" smtClean="0"/>
          </a:p>
          <a:p>
            <a:r>
              <a:rPr lang="en-US" noProof="0" dirty="0" smtClean="0"/>
              <a:t>As we have seen, it is important that users can recognize themselves in the 3D environment, so we</a:t>
            </a:r>
            <a:r>
              <a:rPr lang="en-US" baseline="0" noProof="0" dirty="0" smtClean="0"/>
              <a:t> think develop others environments.</a:t>
            </a:r>
          </a:p>
          <a:p>
            <a:endParaRPr lang="en-US"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We are also working on the possibility to add radioactive sources into the virtual environment by drag and drop and add the ability to track the learning of trainees while using the game. This is necessary to evaluate the knowledge of trainees.</a:t>
            </a:r>
            <a:endParaRPr lang="en-US" noProof="0" dirty="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11</a:t>
            </a:fld>
            <a:endParaRPr lang="fr-FR"/>
          </a:p>
        </p:txBody>
      </p:sp>
    </p:spTree>
    <p:extLst>
      <p:ext uri="{BB962C8B-B14F-4D97-AF65-F5344CB8AC3E}">
        <p14:creationId xmlns:p14="http://schemas.microsoft.com/office/powerpoint/2010/main" val="814118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12</a:t>
            </a:fld>
            <a:endParaRPr lang="fr-FR"/>
          </a:p>
        </p:txBody>
      </p:sp>
    </p:spTree>
    <p:extLst>
      <p:ext uri="{BB962C8B-B14F-4D97-AF65-F5344CB8AC3E}">
        <p14:creationId xmlns:p14="http://schemas.microsoft.com/office/powerpoint/2010/main" val="2937068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Today I’m going to start off by a short</a:t>
            </a:r>
            <a:r>
              <a:rPr lang="en-GB" baseline="0" noProof="0" dirty="0" smtClean="0"/>
              <a:t> presentation of the INSTN,</a:t>
            </a:r>
          </a:p>
          <a:p>
            <a:endParaRPr lang="en-GB" noProof="0" dirty="0" smtClean="0"/>
          </a:p>
          <a:p>
            <a:r>
              <a:rPr lang="en-GB" noProof="0" dirty="0" smtClean="0"/>
              <a:t>Then,</a:t>
            </a:r>
            <a:r>
              <a:rPr lang="en-GB" baseline="0" noProof="0" dirty="0" smtClean="0"/>
              <a:t> </a:t>
            </a:r>
            <a:r>
              <a:rPr lang="en-GB" baseline="0" noProof="0" dirty="0" smtClean="0"/>
              <a:t>I’ll say </a:t>
            </a:r>
            <a:r>
              <a:rPr lang="en-GB" baseline="0" noProof="0" dirty="0" smtClean="0"/>
              <a:t>some words about the reason of the development of simulation tools.</a:t>
            </a:r>
          </a:p>
          <a:p>
            <a:endParaRPr lang="en-GB" baseline="0" noProof="0" dirty="0" smtClean="0"/>
          </a:p>
          <a:p>
            <a:r>
              <a:rPr lang="en-GB" baseline="0" noProof="0" dirty="0" smtClean="0"/>
              <a:t>I will present the game and his functionalities.</a:t>
            </a:r>
          </a:p>
          <a:p>
            <a:endParaRPr lang="en-GB" baseline="0" noProof="0" dirty="0" smtClean="0"/>
          </a:p>
          <a:p>
            <a:r>
              <a:rPr lang="en-GB" baseline="0" noProof="0" dirty="0" smtClean="0"/>
              <a:t>After that, I will made a short presentation of the game itself with a home made video,</a:t>
            </a:r>
          </a:p>
          <a:p>
            <a:endParaRPr lang="en-GB" baseline="0" noProof="0" dirty="0" smtClean="0"/>
          </a:p>
          <a:p>
            <a:r>
              <a:rPr lang="en-GB" baseline="0" noProof="0" dirty="0" smtClean="0"/>
              <a:t>And I will finish by talking about our initial feedback and future developments.</a:t>
            </a:r>
            <a:endParaRPr lang="en-GB" noProof="0" dirty="0" smtClean="0"/>
          </a:p>
          <a:p>
            <a:endParaRPr lang="fr-FR" dirty="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2</a:t>
            </a:fld>
            <a:endParaRPr lang="fr-FR"/>
          </a:p>
        </p:txBody>
      </p:sp>
    </p:spTree>
    <p:extLst>
      <p:ext uri="{BB962C8B-B14F-4D97-AF65-F5344CB8AC3E}">
        <p14:creationId xmlns:p14="http://schemas.microsoft.com/office/powerpoint/2010/main" val="1211475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As a part of the CEA (French Atomic Energy and Alternative Energies Commission), the National Institute for Nuclear Science and Technology (INSTN) is a higher education institution. The INSTN’s mission is to disseminate the knowledge and know-how developed at the CEA, especially in nuclear operation and maintenance, nuclear safety, waste management, clean-up and dismantling, radiation protection, radiation detection and measurement, nuclear medicine …</a:t>
            </a:r>
          </a:p>
          <a:p>
            <a:endParaRPr lang="en-GB"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Our </a:t>
            </a:r>
            <a:r>
              <a:rPr lang="fr-FR" sz="1200" kern="1200" dirty="0" err="1" smtClean="0">
                <a:solidFill>
                  <a:schemeClr val="tx1"/>
                </a:solidFill>
                <a:effectLst/>
                <a:latin typeface="+mn-lt"/>
                <a:ea typeface="+mn-ea"/>
                <a:cs typeface="+mn-cs"/>
              </a:rPr>
              <a:t>Headquaters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located</a:t>
            </a:r>
            <a:r>
              <a:rPr lang="fr-FR" sz="1200" kern="1200" dirty="0" smtClean="0">
                <a:solidFill>
                  <a:schemeClr val="tx1"/>
                </a:solidFill>
                <a:effectLst/>
                <a:latin typeface="+mn-lt"/>
                <a:ea typeface="+mn-ea"/>
                <a:cs typeface="+mn-cs"/>
              </a:rPr>
              <a:t>  in Saclay. And </a:t>
            </a:r>
            <a:r>
              <a:rPr lang="fr-FR" sz="1200" kern="1200" dirty="0" err="1" smtClean="0">
                <a:solidFill>
                  <a:schemeClr val="tx1"/>
                </a:solidFill>
                <a:effectLst/>
                <a:latin typeface="+mn-lt"/>
                <a:ea typeface="+mn-ea"/>
                <a:cs typeface="+mn-cs"/>
              </a:rPr>
              <a:t>there</a:t>
            </a:r>
            <a:r>
              <a:rPr lang="fr-FR" sz="1200" kern="1200" dirty="0" smtClean="0">
                <a:solidFill>
                  <a:schemeClr val="tx1"/>
                </a:solidFill>
                <a:effectLst/>
                <a:latin typeface="+mn-lt"/>
                <a:ea typeface="+mn-ea"/>
                <a:cs typeface="+mn-cs"/>
              </a:rPr>
              <a:t> are 4 </a:t>
            </a:r>
            <a:r>
              <a:rPr lang="fr-FR" sz="1200" kern="1200" dirty="0" err="1" smtClean="0">
                <a:solidFill>
                  <a:schemeClr val="tx1"/>
                </a:solidFill>
                <a:effectLst/>
                <a:latin typeface="+mn-lt"/>
                <a:ea typeface="+mn-ea"/>
                <a:cs typeface="+mn-cs"/>
              </a:rPr>
              <a:t>others</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teaching</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units</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three</a:t>
            </a:r>
            <a:r>
              <a:rPr lang="fr-FR" sz="1200" kern="1200" baseline="0" dirty="0" smtClean="0">
                <a:solidFill>
                  <a:schemeClr val="tx1"/>
                </a:solidFill>
                <a:effectLst/>
                <a:latin typeface="+mn-lt"/>
                <a:ea typeface="+mn-ea"/>
                <a:cs typeface="+mn-cs"/>
              </a:rPr>
              <a:t> of </a:t>
            </a:r>
            <a:r>
              <a:rPr lang="fr-FR" sz="1200" kern="1200" baseline="0" dirty="0" err="1" smtClean="0">
                <a:solidFill>
                  <a:schemeClr val="tx1"/>
                </a:solidFill>
                <a:effectLst/>
                <a:latin typeface="+mn-lt"/>
                <a:ea typeface="+mn-ea"/>
                <a:cs typeface="+mn-cs"/>
              </a:rPr>
              <a:t>them</a:t>
            </a:r>
            <a:r>
              <a:rPr lang="fr-FR" sz="1200" kern="1200" baseline="0" dirty="0" smtClean="0">
                <a:solidFill>
                  <a:schemeClr val="tx1"/>
                </a:solidFill>
                <a:effectLst/>
                <a:latin typeface="+mn-lt"/>
                <a:ea typeface="+mn-ea"/>
                <a:cs typeface="+mn-cs"/>
              </a:rPr>
              <a:t> are in </a:t>
            </a:r>
            <a:r>
              <a:rPr lang="fr-FR" sz="1200" kern="1200" baseline="0" dirty="0" err="1" smtClean="0">
                <a:solidFill>
                  <a:schemeClr val="tx1"/>
                </a:solidFill>
                <a:effectLst/>
                <a:latin typeface="+mn-lt"/>
                <a:ea typeface="+mn-ea"/>
                <a:cs typeface="+mn-cs"/>
              </a:rPr>
              <a:t>south</a:t>
            </a:r>
            <a:r>
              <a:rPr lang="fr-FR" sz="1200" kern="1200" baseline="0" dirty="0" smtClean="0">
                <a:solidFill>
                  <a:schemeClr val="tx1"/>
                </a:solidFill>
                <a:effectLst/>
                <a:latin typeface="+mn-lt"/>
                <a:ea typeface="+mn-ea"/>
                <a:cs typeface="+mn-cs"/>
              </a:rPr>
              <a:t> of France and the last one in Cherbourg, in </a:t>
            </a:r>
            <a:r>
              <a:rPr lang="fr-FR" sz="1200" kern="1200" baseline="0" dirty="0" err="1" smtClean="0">
                <a:solidFill>
                  <a:schemeClr val="tx1"/>
                </a:solidFill>
                <a:effectLst/>
                <a:latin typeface="+mn-lt"/>
                <a:ea typeface="+mn-ea"/>
                <a:cs typeface="+mn-cs"/>
              </a:rPr>
              <a:t>Normandy</a:t>
            </a:r>
            <a:r>
              <a:rPr lang="fr-FR" sz="1200" kern="1200" baseline="0" dirty="0" smtClean="0">
                <a:solidFill>
                  <a:schemeClr val="tx1"/>
                </a:solidFill>
                <a:effectLst/>
                <a:latin typeface="+mn-lt"/>
                <a:ea typeface="+mn-ea"/>
                <a:cs typeface="+mn-cs"/>
              </a:rPr>
              <a:t>.</a:t>
            </a:r>
          </a:p>
          <a:p>
            <a:endParaRPr lang="fr-FR" sz="1200" kern="1200" baseline="0" dirty="0" smtClean="0">
              <a:solidFill>
                <a:schemeClr val="tx1"/>
              </a:solidFill>
              <a:effectLst/>
              <a:latin typeface="+mn-lt"/>
              <a:ea typeface="+mn-ea"/>
              <a:cs typeface="+mn-cs"/>
            </a:endParaRPr>
          </a:p>
          <a:p>
            <a:r>
              <a:rPr lang="fr-FR" sz="1200" kern="1200" baseline="0" dirty="0" err="1" smtClean="0">
                <a:solidFill>
                  <a:schemeClr val="tx1"/>
                </a:solidFill>
                <a:effectLst/>
                <a:latin typeface="+mn-lt"/>
                <a:ea typeface="+mn-ea"/>
                <a:cs typeface="+mn-cs"/>
              </a:rPr>
              <a:t>Each</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year</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we</a:t>
            </a:r>
            <a:r>
              <a:rPr lang="fr-FR" sz="1200" kern="1200" baseline="0" dirty="0" smtClean="0">
                <a:solidFill>
                  <a:schemeClr val="tx1"/>
                </a:solidFill>
                <a:effectLst/>
                <a:latin typeface="+mn-lt"/>
                <a:ea typeface="+mn-ea"/>
                <a:cs typeface="+mn-cs"/>
              </a:rPr>
              <a:t> train about :</a:t>
            </a:r>
          </a:p>
          <a:p>
            <a:pPr marL="171450" indent="-171450">
              <a:buFontTx/>
              <a:buChar char="-"/>
            </a:pPr>
            <a:r>
              <a:rPr lang="fr-FR" sz="1200" kern="1200" baseline="0" dirty="0" smtClean="0">
                <a:solidFill>
                  <a:schemeClr val="tx1"/>
                </a:solidFill>
                <a:effectLst/>
                <a:latin typeface="+mn-lt"/>
                <a:ea typeface="+mn-ea"/>
                <a:cs typeface="+mn-cs"/>
              </a:rPr>
              <a:t>7200 </a:t>
            </a:r>
            <a:r>
              <a:rPr lang="fr-FR" sz="1200" kern="1200" baseline="0" dirty="0" err="1" smtClean="0">
                <a:solidFill>
                  <a:schemeClr val="tx1"/>
                </a:solidFill>
                <a:effectLst/>
                <a:latin typeface="+mn-lt"/>
                <a:ea typeface="+mn-ea"/>
                <a:cs typeface="+mn-cs"/>
              </a:rPr>
              <a:t>trainees</a:t>
            </a:r>
            <a:r>
              <a:rPr lang="fr-FR" sz="1200" kern="1200" baseline="0" dirty="0" smtClean="0">
                <a:solidFill>
                  <a:schemeClr val="tx1"/>
                </a:solidFill>
                <a:effectLst/>
                <a:latin typeface="+mn-lt"/>
                <a:ea typeface="+mn-ea"/>
                <a:cs typeface="+mn-cs"/>
              </a:rPr>
              <a:t> in </a:t>
            </a:r>
            <a:r>
              <a:rPr lang="fr-FR" sz="1200" kern="1200" baseline="0" dirty="0" err="1" smtClean="0">
                <a:solidFill>
                  <a:schemeClr val="tx1"/>
                </a:solidFill>
                <a:effectLst/>
                <a:latin typeface="+mn-lt"/>
                <a:ea typeface="+mn-ea"/>
                <a:cs typeface="+mn-cs"/>
              </a:rPr>
              <a:t>continuing</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education</a:t>
            </a:r>
            <a:r>
              <a:rPr lang="fr-FR" sz="1200" kern="1200" baseline="0" dirty="0" smtClean="0">
                <a:solidFill>
                  <a:schemeClr val="tx1"/>
                </a:solidFill>
                <a:effectLst/>
                <a:latin typeface="+mn-lt"/>
                <a:ea typeface="+mn-ea"/>
                <a:cs typeface="+mn-cs"/>
              </a:rPr>
              <a:t>,</a:t>
            </a:r>
          </a:p>
          <a:p>
            <a:pPr marL="171450" indent="-171450">
              <a:buFontTx/>
              <a:buChar char="-"/>
            </a:pPr>
            <a:r>
              <a:rPr lang="fr-FR" sz="1200" kern="1200" baseline="0" dirty="0" smtClean="0">
                <a:solidFill>
                  <a:schemeClr val="tx1"/>
                </a:solidFill>
                <a:effectLst/>
                <a:latin typeface="+mn-lt"/>
                <a:ea typeface="+mn-ea"/>
                <a:cs typeface="+mn-cs"/>
              </a:rPr>
              <a:t>900 </a:t>
            </a:r>
            <a:r>
              <a:rPr lang="fr-FR" sz="1200" kern="1200" baseline="0" dirty="0" err="1" smtClean="0">
                <a:solidFill>
                  <a:schemeClr val="tx1"/>
                </a:solidFill>
                <a:effectLst/>
                <a:latin typeface="+mn-lt"/>
                <a:ea typeface="+mn-ea"/>
                <a:cs typeface="+mn-cs"/>
              </a:rPr>
              <a:t>students</a:t>
            </a:r>
            <a:r>
              <a:rPr lang="fr-FR" sz="1200" kern="1200" baseline="0" dirty="0" smtClean="0">
                <a:solidFill>
                  <a:schemeClr val="tx1"/>
                </a:solidFill>
                <a:effectLst/>
                <a:latin typeface="+mn-lt"/>
                <a:ea typeface="+mn-ea"/>
                <a:cs typeface="+mn-cs"/>
              </a:rPr>
              <a:t>,</a:t>
            </a:r>
          </a:p>
          <a:p>
            <a:pPr marL="171450" indent="-171450">
              <a:buFontTx/>
              <a:buChar char="-"/>
            </a:pPr>
            <a:r>
              <a:rPr lang="fr-FR" sz="1200" kern="1200" baseline="0" dirty="0" smtClean="0">
                <a:solidFill>
                  <a:schemeClr val="tx1"/>
                </a:solidFill>
                <a:effectLst/>
                <a:latin typeface="+mn-lt"/>
                <a:ea typeface="+mn-ea"/>
                <a:cs typeface="+mn-cs"/>
              </a:rPr>
              <a:t>And 1500 </a:t>
            </a:r>
            <a:r>
              <a:rPr lang="fr-FR" sz="1200" kern="1200" baseline="0" dirty="0" err="1" smtClean="0">
                <a:solidFill>
                  <a:schemeClr val="tx1"/>
                </a:solidFill>
                <a:effectLst/>
                <a:latin typeface="+mn-lt"/>
                <a:ea typeface="+mn-ea"/>
                <a:cs typeface="+mn-cs"/>
              </a:rPr>
              <a:t>PhD</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students</a:t>
            </a:r>
            <a:r>
              <a:rPr lang="fr-FR" sz="1200" kern="1200" baseline="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3</a:t>
            </a:fld>
            <a:endParaRPr lang="fr-FR"/>
          </a:p>
        </p:txBody>
      </p:sp>
    </p:spTree>
    <p:extLst>
      <p:ext uri="{BB962C8B-B14F-4D97-AF65-F5344CB8AC3E}">
        <p14:creationId xmlns:p14="http://schemas.microsoft.com/office/powerpoint/2010/main" val="707457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Traditionally, we</a:t>
            </a:r>
            <a:r>
              <a:rPr lang="en-GB" baseline="0" noProof="0" dirty="0" smtClean="0"/>
              <a:t> use mock-up facilities for hands-on training to train our trainees (</a:t>
            </a:r>
            <a:r>
              <a:rPr lang="en-US" baseline="0" noProof="0" dirty="0" smtClean="0"/>
              <a:t>you have some examples at the slide bottom </a:t>
            </a:r>
            <a:r>
              <a:rPr lang="en-GB" baseline="0" noProof="0" dirty="0" smtClean="0"/>
              <a:t>).</a:t>
            </a:r>
          </a:p>
          <a:p>
            <a:endParaRPr lang="en-GB" baseline="0" noProof="0" dirty="0" smtClean="0"/>
          </a:p>
          <a:p>
            <a:r>
              <a:rPr lang="en-GB" baseline="0" noProof="0" dirty="0" smtClean="0"/>
              <a:t>This facilities are very good tools for it.</a:t>
            </a:r>
          </a:p>
          <a:p>
            <a:endParaRPr lang="en-GB" baseline="0" noProof="0" dirty="0" smtClean="0"/>
          </a:p>
          <a:p>
            <a:r>
              <a:rPr lang="en-GB" baseline="0" noProof="0" dirty="0" smtClean="0"/>
              <a:t>But, </a:t>
            </a:r>
            <a:r>
              <a:rPr lang="en-US" dirty="0" smtClean="0"/>
              <a:t>the construction costs often limit the realism that can be achieved and the possible hardware upgrades.</a:t>
            </a:r>
          </a:p>
          <a:p>
            <a:endParaRPr lang="en-US" noProof="0" dirty="0" smtClean="0"/>
          </a:p>
          <a:p>
            <a:r>
              <a:rPr lang="en-US" noProof="0" dirty="0" smtClean="0"/>
              <a:t>So, </a:t>
            </a:r>
            <a:r>
              <a:rPr lang="en-US" dirty="0" smtClean="0"/>
              <a:t>virtual reality appears as a complement of traditional tools for several reasons :</a:t>
            </a:r>
          </a:p>
          <a:p>
            <a:pPr marL="171450" indent="-171450">
              <a:buFontTx/>
              <a:buChar char="-"/>
            </a:pPr>
            <a:r>
              <a:rPr lang="en-US" noProof="0" dirty="0" smtClean="0"/>
              <a:t>First,</a:t>
            </a:r>
            <a:r>
              <a:rPr lang="en-US" baseline="0" noProof="0" dirty="0" smtClean="0"/>
              <a:t> the virtual reality allows to create more complex and realistic environments for a reasonable price and it allows to simulate the radiation risk.</a:t>
            </a:r>
          </a:p>
          <a:p>
            <a:pPr marL="171450" indent="-171450">
              <a:buFontTx/>
              <a:buChar char="-"/>
            </a:pPr>
            <a:r>
              <a:rPr lang="en-US" baseline="0" noProof="0" dirty="0" smtClean="0"/>
              <a:t>Secondly, it’s very simple to switch to an another environment.</a:t>
            </a:r>
          </a:p>
          <a:p>
            <a:pPr marL="171450" indent="-171450">
              <a:buFontTx/>
              <a:buChar char="-"/>
            </a:pPr>
            <a:r>
              <a:rPr lang="en-US" baseline="0" noProof="0" dirty="0" smtClean="0"/>
              <a:t>Finally, we can just remind that the new generation of students is accustomed to using computer tools. They grew up with!</a:t>
            </a:r>
          </a:p>
          <a:p>
            <a:pPr marL="171450" indent="-171450">
              <a:buFontTx/>
              <a:buChar char="-"/>
            </a:pPr>
            <a:endParaRPr lang="en-GB" noProof="0" dirty="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4</a:t>
            </a:fld>
            <a:endParaRPr lang="fr-FR"/>
          </a:p>
        </p:txBody>
      </p:sp>
    </p:spTree>
    <p:extLst>
      <p:ext uri="{BB962C8B-B14F-4D97-AF65-F5344CB8AC3E}">
        <p14:creationId xmlns:p14="http://schemas.microsoft.com/office/powerpoint/2010/main" val="814118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So</a:t>
            </a:r>
            <a:r>
              <a:rPr lang="en-GB" baseline="0" noProof="0" dirty="0" smtClean="0"/>
              <a:t>, since 3 years, we have started to develop simulation tools.</a:t>
            </a:r>
          </a:p>
          <a:p>
            <a:endParaRPr lang="en-GB" baseline="0" noProof="0" dirty="0" smtClean="0"/>
          </a:p>
          <a:p>
            <a:r>
              <a:rPr lang="en-US" baseline="0" noProof="0" dirty="0" smtClean="0"/>
              <a:t>On the top left, you can see on the picture a telescopic </a:t>
            </a:r>
            <a:r>
              <a:rPr lang="en-US" baseline="0" noProof="0" dirty="0" err="1" smtClean="0"/>
              <a:t>telemanipulator</a:t>
            </a:r>
            <a:r>
              <a:rPr lang="en-US" baseline="0" noProof="0" dirty="0" smtClean="0"/>
              <a:t> MT200 and his simulated associated  tool, an </a:t>
            </a:r>
            <a:r>
              <a:rPr lang="en-US" baseline="0" noProof="0" dirty="0" err="1" smtClean="0"/>
              <a:t>haption</a:t>
            </a:r>
            <a:r>
              <a:rPr lang="en-US" baseline="0" noProof="0" dirty="0" smtClean="0"/>
              <a:t> arm</a:t>
            </a:r>
            <a:r>
              <a:rPr lang="en-US" baseline="0" noProof="0" dirty="0" smtClean="0"/>
              <a:t>!</a:t>
            </a:r>
          </a:p>
          <a:p>
            <a:endParaRPr lang="en-US" baseline="0" noProof="0" dirty="0" smtClean="0"/>
          </a:p>
          <a:p>
            <a:r>
              <a:rPr lang="en-US" baseline="0" noProof="0" dirty="0" smtClean="0"/>
              <a:t>The </a:t>
            </a:r>
            <a:r>
              <a:rPr lang="en-US" baseline="0" noProof="0" dirty="0" err="1" smtClean="0"/>
              <a:t>haption</a:t>
            </a:r>
            <a:r>
              <a:rPr lang="en-US" baseline="0" noProof="0" dirty="0" smtClean="0"/>
              <a:t> arm is used to move the slave arm into the virtual environment.</a:t>
            </a:r>
            <a:endParaRPr lang="en-US" baseline="0" noProof="0" dirty="0" smtClean="0"/>
          </a:p>
          <a:p>
            <a:endParaRPr lang="en-US" baseline="0" noProof="0" dirty="0" smtClean="0"/>
          </a:p>
          <a:p>
            <a:r>
              <a:rPr lang="en-US" baseline="0" noProof="0" dirty="0" smtClean="0"/>
              <a:t>On the top right, an immersive room built in our  headquarter last month.</a:t>
            </a:r>
          </a:p>
          <a:p>
            <a:endParaRPr lang="en-US" baseline="0" noProof="0" dirty="0" smtClean="0"/>
          </a:p>
          <a:p>
            <a:r>
              <a:rPr lang="en-US" baseline="0" noProof="0" dirty="0" smtClean="0"/>
              <a:t>Just below, a </a:t>
            </a:r>
            <a:r>
              <a:rPr lang="en-US" baseline="0" noProof="0" dirty="0" smtClean="0"/>
              <a:t>ELearning </a:t>
            </a:r>
            <a:r>
              <a:rPr lang="en-US" baseline="0" noProof="0" dirty="0" smtClean="0"/>
              <a:t>tool on radiation protection developed </a:t>
            </a:r>
            <a:r>
              <a:rPr lang="en-US" baseline="0" noProof="0" dirty="0" smtClean="0"/>
              <a:t>by INSTN with </a:t>
            </a:r>
            <a:r>
              <a:rPr lang="en-US" baseline="0" noProof="0" dirty="0" err="1" smtClean="0"/>
              <a:t>Kaptitude</a:t>
            </a:r>
            <a:r>
              <a:rPr lang="en-US" baseline="0" noProof="0" dirty="0" smtClean="0"/>
              <a:t> company.</a:t>
            </a:r>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5</a:t>
            </a:fld>
            <a:endParaRPr lang="fr-FR"/>
          </a:p>
        </p:txBody>
      </p:sp>
    </p:spTree>
    <p:extLst>
      <p:ext uri="{BB962C8B-B14F-4D97-AF65-F5344CB8AC3E}">
        <p14:creationId xmlns:p14="http://schemas.microsoft.com/office/powerpoint/2010/main" val="98991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6</a:t>
            </a:fld>
            <a:endParaRPr lang="fr-FR"/>
          </a:p>
        </p:txBody>
      </p:sp>
    </p:spTree>
    <p:extLst>
      <p:ext uri="{BB962C8B-B14F-4D97-AF65-F5344CB8AC3E}">
        <p14:creationId xmlns:p14="http://schemas.microsoft.com/office/powerpoint/2010/main" val="2969717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smtClean="0"/>
              <a:t>Well, now we will look at functionalities of the game.</a:t>
            </a:r>
          </a:p>
          <a:p>
            <a:endParaRPr lang="en-US" noProof="0" dirty="0" smtClean="0"/>
          </a:p>
          <a:p>
            <a:r>
              <a:rPr lang="en-US" noProof="0" dirty="0" smtClean="0"/>
              <a:t>Typically, the game’s users are technical officer in radiation protection or others</a:t>
            </a:r>
            <a:r>
              <a:rPr lang="en-US" baseline="0" noProof="0" dirty="0" smtClean="0"/>
              <a:t> persons in charge of radiation protection.</a:t>
            </a:r>
            <a:r>
              <a:rPr lang="en-US" noProof="0" dirty="0" smtClean="0"/>
              <a:t> </a:t>
            </a:r>
          </a:p>
          <a:p>
            <a:endParaRPr lang="en-US" noProof="0" dirty="0" smtClean="0"/>
          </a:p>
          <a:p>
            <a:r>
              <a:rPr lang="en-US" noProof="0" dirty="0" smtClean="0"/>
              <a:t>Each items, you can see match with</a:t>
            </a:r>
            <a:r>
              <a:rPr lang="en-US" baseline="0" noProof="0" dirty="0" smtClean="0"/>
              <a:t> a mission of the technical officer in France.</a:t>
            </a:r>
          </a:p>
          <a:p>
            <a:endParaRPr lang="en-US" baseline="0" noProof="0" dirty="0" smtClean="0"/>
          </a:p>
          <a:p>
            <a:r>
              <a:rPr lang="en-US" baseline="0" noProof="0" dirty="0" smtClean="0"/>
              <a:t>For each operation in a controlled area, the employers must establish a predictive dose evaluation.</a:t>
            </a:r>
          </a:p>
          <a:p>
            <a:endParaRPr lang="en-US" baseline="0" noProof="0" dirty="0" smtClean="0"/>
          </a:p>
          <a:p>
            <a:r>
              <a:rPr lang="en-US" baseline="0" noProof="0" dirty="0" smtClean="0"/>
              <a:t>So, the first mission is to carry out ….</a:t>
            </a:r>
          </a:p>
          <a:p>
            <a:endParaRPr lang="en-US" baseline="0" noProof="0" dirty="0" smtClean="0"/>
          </a:p>
          <a:p>
            <a:r>
              <a:rPr lang="en-US" baseline="0" noProof="0" dirty="0" smtClean="0"/>
              <a:t>Then, we must think about ….</a:t>
            </a:r>
          </a:p>
          <a:p>
            <a:endParaRPr lang="en-US" baseline="0" noProof="0" dirty="0" smtClean="0"/>
          </a:p>
          <a:p>
            <a:r>
              <a:rPr lang="en-US" baseline="0" noProof="0" dirty="0" smtClean="0"/>
              <a:t>Next, we think about how to reduce doses.</a:t>
            </a:r>
          </a:p>
          <a:p>
            <a:endParaRPr lang="en-US" baseline="0" noProof="0" dirty="0" smtClean="0"/>
          </a:p>
          <a:p>
            <a:r>
              <a:rPr lang="en-US" baseline="0" noProof="0" dirty="0" smtClean="0"/>
              <a:t>In the real life, during the operation, the technical officer must supervise all doses received (individual and collective doses). Into, the game, we can only control the collective dose.</a:t>
            </a:r>
          </a:p>
          <a:p>
            <a:endParaRPr lang="en-US" baseline="0" noProof="0" dirty="0" smtClean="0"/>
          </a:p>
          <a:p>
            <a:r>
              <a:rPr lang="en-US" baseline="0" noProof="0" dirty="0" smtClean="0"/>
              <a:t>Finally, we speak about how we must do in case of emergency.</a:t>
            </a:r>
          </a:p>
          <a:p>
            <a:endParaRPr lang="en-US" baseline="0" noProof="0" dirty="0" smtClean="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7</a:t>
            </a:fld>
            <a:endParaRPr lang="fr-FR"/>
          </a:p>
        </p:txBody>
      </p:sp>
    </p:spTree>
    <p:extLst>
      <p:ext uri="{BB962C8B-B14F-4D97-AF65-F5344CB8AC3E}">
        <p14:creationId xmlns:p14="http://schemas.microsoft.com/office/powerpoint/2010/main" val="1824920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smtClean="0"/>
              <a:t>Just before seeing the video, I would like to localize the action of the game.</a:t>
            </a:r>
          </a:p>
          <a:p>
            <a:endParaRPr lang="en-US" noProof="0" dirty="0" smtClean="0"/>
          </a:p>
          <a:p>
            <a:r>
              <a:rPr lang="en-US" noProof="0" dirty="0" smtClean="0"/>
              <a:t>On the slide, you have a picture of a nuclear power plant. You can especially see the steams generators.</a:t>
            </a:r>
          </a:p>
          <a:p>
            <a:endParaRPr lang="en-US"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case study takes place in the steam generator building, </a:t>
            </a:r>
            <a:r>
              <a:rPr lang="en-US" dirty="0" smtClean="0"/>
              <a:t>at </a:t>
            </a:r>
            <a:r>
              <a:rPr lang="en-US" dirty="0" smtClean="0"/>
              <a:t>the bottom of a steam generator,  during a checking operation of tubes by using Eddy currents. </a:t>
            </a:r>
            <a:endParaRPr lang="fr-FR" dirty="0" smtClean="0"/>
          </a:p>
          <a:p>
            <a:endParaRPr lang="en-US" baseline="0" noProof="0" dirty="0" smtClean="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8</a:t>
            </a:fld>
            <a:endParaRPr lang="fr-FR"/>
          </a:p>
        </p:txBody>
      </p:sp>
    </p:spTree>
    <p:extLst>
      <p:ext uri="{BB962C8B-B14F-4D97-AF65-F5344CB8AC3E}">
        <p14:creationId xmlns:p14="http://schemas.microsoft.com/office/powerpoint/2010/main" val="1082132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smtClean="0"/>
              <a:t>Well</a:t>
            </a:r>
            <a:r>
              <a:rPr lang="en-US" baseline="0" noProof="0" dirty="0" smtClean="0"/>
              <a:t>, this is the </a:t>
            </a:r>
            <a:r>
              <a:rPr lang="en-US" baseline="0" noProof="0" dirty="0" err="1" smtClean="0"/>
              <a:t>osiris</a:t>
            </a:r>
            <a:r>
              <a:rPr lang="en-US" baseline="0" noProof="0" dirty="0" smtClean="0"/>
              <a:t> navigation interface.</a:t>
            </a:r>
          </a:p>
          <a:p>
            <a:endParaRPr lang="en-US" baseline="0" noProof="0" dirty="0" smtClean="0"/>
          </a:p>
          <a:p>
            <a:r>
              <a:rPr lang="en-US" baseline="0" noProof="0" dirty="0" smtClean="0"/>
              <a:t>As you can see, the press camera is positioned at the eye level of the user.</a:t>
            </a:r>
          </a:p>
          <a:p>
            <a:endParaRPr lang="en-US" baseline="0" noProof="0" dirty="0" smtClean="0"/>
          </a:p>
          <a:p>
            <a:r>
              <a:rPr lang="en-US" baseline="0" noProof="0" dirty="0" smtClean="0"/>
              <a:t>In the hand of the user, you can see a dose rate meter.</a:t>
            </a:r>
          </a:p>
          <a:p>
            <a:endParaRPr lang="en-US"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smtClean="0"/>
              <a:t>The ambient equivalent dose rate is written in the center.</a:t>
            </a:r>
            <a:r>
              <a:rPr lang="en-US" noProof="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On the right, a map</a:t>
            </a:r>
            <a:r>
              <a:rPr lang="en-US" baseline="0" noProof="0" dirty="0" smtClean="0"/>
              <a:t> locator On the left the duration of stay and the effective dose received by the user.</a:t>
            </a:r>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To move, the user must use the arrows of the keyboard. The mouse is used to</a:t>
            </a:r>
            <a:r>
              <a:rPr lang="en-US" baseline="0" noProof="0" dirty="0" smtClean="0"/>
              <a:t> guide the eye of the user.</a:t>
            </a:r>
          </a:p>
          <a:p>
            <a:endParaRPr lang="en-US" baseline="0" noProof="0" dirty="0" smtClean="0"/>
          </a:p>
          <a:p>
            <a:r>
              <a:rPr lang="en-US" baseline="0" noProof="0" dirty="0" smtClean="0"/>
              <a:t>Well, now we </a:t>
            </a:r>
            <a:r>
              <a:rPr lang="en-US" baseline="0" noProof="0" dirty="0" smtClean="0"/>
              <a:t>are going </a:t>
            </a:r>
            <a:r>
              <a:rPr lang="en-US" baseline="0" noProof="0" dirty="0" smtClean="0"/>
              <a:t>in the virtual environment.</a:t>
            </a:r>
            <a:endParaRPr lang="en-US" noProof="0" dirty="0"/>
          </a:p>
        </p:txBody>
      </p:sp>
      <p:sp>
        <p:nvSpPr>
          <p:cNvPr id="4" name="Espace réservé du numéro de diapositive 3"/>
          <p:cNvSpPr>
            <a:spLocks noGrp="1"/>
          </p:cNvSpPr>
          <p:nvPr>
            <p:ph type="sldNum" sz="quarter" idx="10"/>
          </p:nvPr>
        </p:nvSpPr>
        <p:spPr/>
        <p:txBody>
          <a:bodyPr/>
          <a:lstStyle/>
          <a:p>
            <a:fld id="{9601499E-61AA-4DAB-96EF-CC5CE13FA74F}" type="slidenum">
              <a:rPr lang="fr-FR" smtClean="0"/>
              <a:t>9</a:t>
            </a:fld>
            <a:endParaRPr lang="fr-FR"/>
          </a:p>
        </p:txBody>
      </p:sp>
    </p:spTree>
    <p:extLst>
      <p:ext uri="{BB962C8B-B14F-4D97-AF65-F5344CB8AC3E}">
        <p14:creationId xmlns:p14="http://schemas.microsoft.com/office/powerpoint/2010/main" val="10618565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0.w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re">
    <p:spTree>
      <p:nvGrpSpPr>
        <p:cNvPr id="1" name=""/>
        <p:cNvGrpSpPr/>
        <p:nvPr/>
      </p:nvGrpSpPr>
      <p:grpSpPr>
        <a:xfrm>
          <a:off x="0" y="0"/>
          <a:ext cx="0" cy="0"/>
          <a:chOff x="0" y="0"/>
          <a:chExt cx="0" cy="0"/>
        </a:xfrm>
      </p:grpSpPr>
      <p:pic>
        <p:nvPicPr>
          <p:cNvPr id="10" name="Image 9" descr="bandeau_titre.png"/>
          <p:cNvPicPr>
            <a:picLocks noChangeAspect="1"/>
          </p:cNvPicPr>
          <p:nvPr/>
        </p:nvPicPr>
        <p:blipFill>
          <a:blip r:embed="rId2" cstate="print"/>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fld id="{925947D6-C230-4DD9-9BE7-6D26D995466A}" type="slidenum">
              <a:rPr lang="fr-FR" smtClean="0"/>
              <a:t>‹N°›</a:t>
            </a:fld>
            <a:endParaRPr lang="fr-FR"/>
          </a:p>
        </p:txBody>
      </p:sp>
      <p:sp>
        <p:nvSpPr>
          <p:cNvPr id="13" name="Espace réservé du pied de page 12"/>
          <p:cNvSpPr>
            <a:spLocks noGrp="1"/>
          </p:cNvSpPr>
          <p:nvPr>
            <p:ph type="ftr" sz="quarter" idx="16"/>
          </p:nvPr>
        </p:nvSpPr>
        <p:spPr>
          <a:xfrm>
            <a:off x="5436096" y="6305192"/>
            <a:ext cx="2555448" cy="365125"/>
          </a:xfrm>
        </p:spPr>
        <p:txBody>
          <a:bodyPr/>
          <a:lstStyle>
            <a:lvl1pPr>
              <a:defRPr>
                <a:solidFill>
                  <a:schemeClr val="bg1"/>
                </a:solidFill>
              </a:defRPr>
            </a:lvl1pPr>
          </a:lstStyle>
          <a:p>
            <a:endParaRPr lang="fr-FR"/>
          </a:p>
        </p:txBody>
      </p:sp>
      <p:pic>
        <p:nvPicPr>
          <p:cNvPr id="14" name="Picture 19" descr="LOGO_instn_200dpi"/>
          <p:cNvPicPr>
            <a:picLocks noChangeAspect="1" noChangeArrowheads="1"/>
          </p:cNvPicPr>
          <p:nvPr/>
        </p:nvPicPr>
        <p:blipFill>
          <a:blip r:embed="rId3" cstate="print"/>
          <a:srcRect/>
          <a:stretch>
            <a:fillRect/>
          </a:stretch>
        </p:blipFill>
        <p:spPr bwMode="auto">
          <a:xfrm>
            <a:off x="7164288" y="5949280"/>
            <a:ext cx="1560329" cy="432048"/>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p:nvPicPr>
        <p:blipFill>
          <a:blip r:embed="rId2" cstate="print"/>
          <a:stretch>
            <a:fillRect/>
          </a:stretch>
        </p:blipFill>
        <p:spPr>
          <a:xfrm>
            <a:off x="0" y="0"/>
            <a:ext cx="9144000" cy="251460"/>
          </a:xfrm>
          <a:prstGeom prst="rect">
            <a:avLst/>
          </a:prstGeom>
        </p:spPr>
      </p:pic>
      <p:sp>
        <p:nvSpPr>
          <p:cNvPr id="7" name="Espace réservé du numéro de diapositive 6"/>
          <p:cNvSpPr>
            <a:spLocks noGrp="1"/>
          </p:cNvSpPr>
          <p:nvPr>
            <p:ph type="sldNum" sz="quarter" idx="11"/>
          </p:nvPr>
        </p:nvSpPr>
        <p:spPr/>
        <p:txBody>
          <a:bodyPr/>
          <a:lstStyle/>
          <a:p>
            <a:fld id="{925947D6-C230-4DD9-9BE7-6D26D995466A}" type="slidenum">
              <a:rPr lang="fr-FR" smtClean="0"/>
              <a:t>‹N°›</a:t>
            </a:fld>
            <a:endParaRPr lang="fr-FR"/>
          </a:p>
        </p:txBody>
      </p:sp>
      <p:sp>
        <p:nvSpPr>
          <p:cNvPr id="8" name="Espace réservé du pied de page 7"/>
          <p:cNvSpPr>
            <a:spLocks noGrp="1"/>
          </p:cNvSpPr>
          <p:nvPr>
            <p:ph type="ftr" sz="quarter" idx="12"/>
          </p:nvPr>
        </p:nvSpPr>
        <p:spPr/>
        <p:txBody>
          <a:bodyPr/>
          <a:lstStyle/>
          <a:p>
            <a:endParaRPr lang="fr-FR"/>
          </a:p>
        </p:txBody>
      </p:sp>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arte">
    <p:spTree>
      <p:nvGrpSpPr>
        <p:cNvPr id="1" name=""/>
        <p:cNvGrpSpPr/>
        <p:nvPr/>
      </p:nvGrpSpPr>
      <p:grpSpPr>
        <a:xfrm>
          <a:off x="0" y="0"/>
          <a:ext cx="0" cy="0"/>
          <a:chOff x="0" y="0"/>
          <a:chExt cx="0" cy="0"/>
        </a:xfrm>
      </p:grpSpPr>
      <p:pic>
        <p:nvPicPr>
          <p:cNvPr id="10" name="Image 9" descr="carte.png"/>
          <p:cNvPicPr>
            <a:picLocks noChangeAspect="1"/>
          </p:cNvPicPr>
          <p:nvPr/>
        </p:nvPicPr>
        <p:blipFill>
          <a:blip r:embed="rId2" cstate="print"/>
          <a:stretch>
            <a:fillRect/>
          </a:stretch>
        </p:blipFill>
        <p:spPr>
          <a:xfrm>
            <a:off x="376486" y="846237"/>
            <a:ext cx="8460000" cy="4156911"/>
          </a:xfrm>
          <a:prstGeom prst="rect">
            <a:avLst/>
          </a:prstGeom>
        </p:spPr>
      </p:pic>
      <p:pic>
        <p:nvPicPr>
          <p:cNvPr id="9" name="Image 8" descr="bandeau_page_carte.png"/>
          <p:cNvPicPr>
            <a:picLocks noChangeAspect="1"/>
          </p:cNvPicPr>
          <p:nvPr/>
        </p:nvPicPr>
        <p:blipFill>
          <a:blip r:embed="rId3" cstate="print"/>
          <a:stretch>
            <a:fillRect/>
          </a:stretch>
        </p:blipFill>
        <p:spPr>
          <a:xfrm>
            <a:off x="0" y="0"/>
            <a:ext cx="9144000" cy="251460"/>
          </a:xfrm>
          <a:prstGeom prst="rect">
            <a:avLst/>
          </a:prstGeom>
        </p:spPr>
      </p:pic>
      <p:sp>
        <p:nvSpPr>
          <p:cNvPr id="7" name="Espace réservé du numéro de diapositive 6"/>
          <p:cNvSpPr>
            <a:spLocks noGrp="1"/>
          </p:cNvSpPr>
          <p:nvPr>
            <p:ph type="sldNum" sz="quarter" idx="11"/>
          </p:nvPr>
        </p:nvSpPr>
        <p:spPr/>
        <p:txBody>
          <a:bodyPr/>
          <a:lstStyle/>
          <a:p>
            <a:fld id="{925947D6-C230-4DD9-9BE7-6D26D995466A}" type="slidenum">
              <a:rPr lang="fr-FR" smtClean="0"/>
              <a:t>‹N°›</a:t>
            </a:fld>
            <a:endParaRPr lang="fr-FR"/>
          </a:p>
        </p:txBody>
      </p:sp>
      <p:sp>
        <p:nvSpPr>
          <p:cNvPr id="8" name="Espace réservé du pied de page 7"/>
          <p:cNvSpPr>
            <a:spLocks noGrp="1"/>
          </p:cNvSpPr>
          <p:nvPr>
            <p:ph type="ftr" sz="quarter" idx="12"/>
          </p:nvPr>
        </p:nvSpPr>
        <p:spPr/>
        <p:txBody>
          <a:bodyPr/>
          <a:lstStyle/>
          <a:p>
            <a:endParaRPr lang="fr-FR"/>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p:nvPicPr>
        <p:blipFill>
          <a:blip r:embed="rId2" cstate="print"/>
          <a:stretch>
            <a:fillRect/>
          </a:stretch>
        </p:blipFill>
        <p:spPr>
          <a:xfrm>
            <a:off x="3310128" y="0"/>
            <a:ext cx="5833872" cy="6858000"/>
          </a:xfrm>
          <a:prstGeom prst="rect">
            <a:avLst/>
          </a:prstGeom>
        </p:spPr>
      </p:pic>
      <p:pic>
        <p:nvPicPr>
          <p:cNvPr id="7" name="Image 6" descr="bandeau_dernière.png"/>
          <p:cNvPicPr>
            <a:picLocks noChangeAspect="1"/>
          </p:cNvPicPr>
          <p:nvPr/>
        </p:nvPicPr>
        <p:blipFill>
          <a:blip r:embed="rId3" cstate="print"/>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fld id="{925947D6-C230-4DD9-9BE7-6D26D995466A}" type="slidenum">
              <a:rPr lang="fr-FR" smtClean="0"/>
              <a:t>‹N°›</a:t>
            </a:fld>
            <a:endParaRPr lang="fr-FR"/>
          </a:p>
        </p:txBody>
      </p:sp>
      <p:sp>
        <p:nvSpPr>
          <p:cNvPr id="12" name="Espace réservé du pied de page 11"/>
          <p:cNvSpPr>
            <a:spLocks noGrp="1"/>
          </p:cNvSpPr>
          <p:nvPr>
            <p:ph type="ftr" sz="quarter" idx="12"/>
          </p:nvPr>
        </p:nvSpPr>
        <p:spPr>
          <a:xfrm>
            <a:off x="3563888" y="5445224"/>
            <a:ext cx="2736304" cy="144016"/>
          </a:xfrm>
        </p:spPr>
        <p:txBody>
          <a:bodyPr/>
          <a:lstStyle>
            <a:lvl1pPr algn="l">
              <a:defRPr sz="800">
                <a:solidFill>
                  <a:schemeClr val="bg1"/>
                </a:solidFill>
              </a:defRPr>
            </a:lvl1pPr>
          </a:lstStyle>
          <a:p>
            <a:endParaRPr lang="fr-FR"/>
          </a:p>
        </p:txBody>
      </p:sp>
      <p:pic>
        <p:nvPicPr>
          <p:cNvPr id="13" name="Image 12" descr="Logo_INSTN_blanc.eps"/>
          <p:cNvPicPr>
            <a:picLocks noChangeAspect="1"/>
          </p:cNvPicPr>
          <p:nvPr/>
        </p:nvPicPr>
        <p:blipFill>
          <a:blip r:embed="rId4" cstate="print"/>
          <a:stretch>
            <a:fillRect/>
          </a:stretch>
        </p:blipFill>
        <p:spPr>
          <a:xfrm>
            <a:off x="3563888" y="5085184"/>
            <a:ext cx="1040400" cy="291312"/>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a:xfrm>
            <a:off x="6629400" y="6400800"/>
            <a:ext cx="1371600" cy="228600"/>
          </a:xfrm>
          <a:prstGeom prst="rect">
            <a:avLst/>
          </a:prstGeom>
        </p:spPr>
        <p:txBody>
          <a:bodyPr/>
          <a:lstStyle>
            <a:lvl1pPr>
              <a:defRPr>
                <a:latin typeface="Times New Roman" charset="0"/>
              </a:defRPr>
            </a:lvl1pPr>
          </a:lstStyle>
          <a:p>
            <a:pPr>
              <a:defRPr/>
            </a:pPr>
            <a:fld id="{65094CE8-DDE0-4DCA-B982-E23C72520A86}" type="datetime1">
              <a:rPr lang="fr-FR"/>
              <a:pPr>
                <a:defRPr/>
              </a:pPr>
              <a:t>07/05/2014</a:t>
            </a:fld>
            <a:endParaRPr lang="fr-FR"/>
          </a:p>
        </p:txBody>
      </p:sp>
    </p:spTree>
    <p:extLst>
      <p:ext uri="{BB962C8B-B14F-4D97-AF65-F5344CB8AC3E}">
        <p14:creationId xmlns:p14="http://schemas.microsoft.com/office/powerpoint/2010/main" val="252328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p:nvPicPr>
        <p:blipFill>
          <a:blip r:embed="rId2" cstate="print"/>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pour une image  11"/>
          <p:cNvSpPr>
            <a:spLocks noGrp="1"/>
          </p:cNvSpPr>
          <p:nvPr>
            <p:ph type="pic" sz="quarter" idx="14" hasCustomPrompt="1"/>
          </p:nvPr>
        </p:nvSpPr>
        <p:spPr>
          <a:xfrm>
            <a:off x="3311999" y="3311999"/>
            <a:ext cx="5832000" cy="2124000"/>
          </a:xfrm>
          <a:solidFill>
            <a:srgbClr val="666666"/>
          </a:solidFill>
        </p:spPr>
        <p:txBody>
          <a:bodyPr anchor="ctr"/>
          <a:lstStyle>
            <a:lvl1pPr marL="0" indent="0" algn="ctr">
              <a:defRPr sz="1200">
                <a:solidFill>
                  <a:schemeClr val="bg1"/>
                </a:solidFill>
              </a:defRPr>
            </a:lvl1pPr>
          </a:lstStyle>
          <a:p>
            <a:r>
              <a:rPr lang="fr-FR" dirty="0" smtClean="0"/>
              <a:t> Visuel</a:t>
            </a:r>
            <a:endParaRPr lang="fr-FR" dirty="0"/>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925947D6-C230-4DD9-9BE7-6D26D995466A}" type="slidenum">
              <a:rPr lang="fr-FR" smtClean="0"/>
              <a:t>‹N°›</a:t>
            </a:fld>
            <a:endParaRPr lang="fr-FR"/>
          </a:p>
        </p:txBody>
      </p:sp>
      <p:sp>
        <p:nvSpPr>
          <p:cNvPr id="15" name="Espace réservé du pied de page 14"/>
          <p:cNvSpPr>
            <a:spLocks noGrp="1"/>
          </p:cNvSpPr>
          <p:nvPr>
            <p:ph type="ftr" sz="quarter" idx="17"/>
          </p:nvPr>
        </p:nvSpPr>
        <p:spPr>
          <a:xfrm>
            <a:off x="5436096" y="6305192"/>
            <a:ext cx="2555448" cy="365125"/>
          </a:xfrm>
        </p:spPr>
        <p:txBody>
          <a:bodyPr/>
          <a:lstStyle>
            <a:lvl1pPr>
              <a:defRPr>
                <a:solidFill>
                  <a:schemeClr val="bg1"/>
                </a:solidFill>
              </a:defRPr>
            </a:lvl1pPr>
          </a:lstStyle>
          <a:p>
            <a:endParaRPr lang="fr-FR"/>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7" name="Picture 19" descr="LOGO_instn_200dpi"/>
          <p:cNvPicPr>
            <a:picLocks noChangeAspect="1" noChangeArrowheads="1"/>
          </p:cNvPicPr>
          <p:nvPr/>
        </p:nvPicPr>
        <p:blipFill>
          <a:blip r:embed="rId3" cstate="print"/>
          <a:srcRect/>
          <a:stretch>
            <a:fillRect/>
          </a:stretch>
        </p:blipFill>
        <p:spPr bwMode="auto">
          <a:xfrm>
            <a:off x="7164288" y="5949280"/>
            <a:ext cx="1560329" cy="432048"/>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re 3 visuels">
    <p:spTree>
      <p:nvGrpSpPr>
        <p:cNvPr id="1" name=""/>
        <p:cNvGrpSpPr/>
        <p:nvPr/>
      </p:nvGrpSpPr>
      <p:grpSpPr>
        <a:xfrm>
          <a:off x="0" y="0"/>
          <a:ext cx="0" cy="0"/>
          <a:chOff x="0" y="0"/>
          <a:chExt cx="0" cy="0"/>
        </a:xfrm>
      </p:grpSpPr>
      <p:pic>
        <p:nvPicPr>
          <p:cNvPr id="10" name="Image 9" descr="bandeau_titre.png"/>
          <p:cNvPicPr>
            <a:picLocks noChangeAspect="1"/>
          </p:cNvPicPr>
          <p:nvPr/>
        </p:nvPicPr>
        <p:blipFill>
          <a:blip r:embed="rId2" cstate="print"/>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5" name="Espace réservé du numéro de diapositive 14"/>
          <p:cNvSpPr>
            <a:spLocks noGrp="1"/>
          </p:cNvSpPr>
          <p:nvPr>
            <p:ph type="sldNum" sz="quarter" idx="18"/>
          </p:nvPr>
        </p:nvSpPr>
        <p:spPr/>
        <p:txBody>
          <a:bodyPr/>
          <a:lstStyle>
            <a:lvl1pPr>
              <a:defRPr>
                <a:solidFill>
                  <a:schemeClr val="bg1"/>
                </a:solidFill>
              </a:defRPr>
            </a:lvl1pPr>
          </a:lstStyle>
          <a:p>
            <a:fld id="{925947D6-C230-4DD9-9BE7-6D26D995466A}" type="slidenum">
              <a:rPr lang="fr-FR" smtClean="0"/>
              <a:t>‹N°›</a:t>
            </a:fld>
            <a:endParaRPr lang="fr-FR"/>
          </a:p>
        </p:txBody>
      </p:sp>
      <p:sp>
        <p:nvSpPr>
          <p:cNvPr id="16" name="Espace réservé du pied de page 15"/>
          <p:cNvSpPr>
            <a:spLocks noGrp="1"/>
          </p:cNvSpPr>
          <p:nvPr>
            <p:ph type="ftr" sz="quarter" idx="19"/>
          </p:nvPr>
        </p:nvSpPr>
        <p:spPr>
          <a:xfrm>
            <a:off x="5436096" y="6305192"/>
            <a:ext cx="2555448" cy="365125"/>
          </a:xfrm>
        </p:spPr>
        <p:txBody>
          <a:bodyPr/>
          <a:lstStyle>
            <a:lvl1pPr>
              <a:defRPr>
                <a:solidFill>
                  <a:schemeClr val="bg1"/>
                </a:solidFill>
              </a:defRPr>
            </a:lvl1pPr>
          </a:lstStyle>
          <a:p>
            <a:endParaRPr lang="fr-FR"/>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2"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7" name="Picture 19" descr="LOGO_instn_200dpi"/>
          <p:cNvPicPr>
            <a:picLocks noChangeAspect="1" noChangeArrowheads="1"/>
          </p:cNvPicPr>
          <p:nvPr/>
        </p:nvPicPr>
        <p:blipFill>
          <a:blip r:embed="rId3" cstate="print"/>
          <a:srcRect/>
          <a:stretch>
            <a:fillRect/>
          </a:stretch>
        </p:blipFill>
        <p:spPr bwMode="auto">
          <a:xfrm>
            <a:off x="7164288" y="5949280"/>
            <a:ext cx="1560329" cy="432048"/>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p:nvPicPr>
        <p:blipFill>
          <a:blip r:embed="rId2" cstate="print"/>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fld id="{925947D6-C230-4DD9-9BE7-6D26D995466A}" type="slidenum">
              <a:rPr lang="fr-FR" smtClean="0"/>
              <a:t>‹N°›</a:t>
            </a:fld>
            <a:endParaRPr lang="fr-FR"/>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p:txBody>
          <a:bodyPr/>
          <a:lstStyle/>
          <a:p>
            <a:fld id="{925947D6-C230-4DD9-9BE7-6D26D995466A}" type="slidenum">
              <a:rPr lang="fr-FR" smtClean="0"/>
              <a:t>‹N°›</a:t>
            </a:fld>
            <a:endParaRPr lang="fr-FR"/>
          </a:p>
        </p:txBody>
      </p:sp>
      <p:sp>
        <p:nvSpPr>
          <p:cNvPr id="12" name="Espace réservé du pied de page 11"/>
          <p:cNvSpPr>
            <a:spLocks noGrp="1"/>
          </p:cNvSpPr>
          <p:nvPr>
            <p:ph type="ftr" sz="quarter" idx="12"/>
          </p:nvPr>
        </p:nvSpPr>
        <p:spPr/>
        <p:txBody>
          <a:bodyPr/>
          <a:lstStyle/>
          <a:p>
            <a:endParaRPr lang="fr-FR"/>
          </a:p>
        </p:txBody>
      </p:sp>
      <p:pic>
        <p:nvPicPr>
          <p:cNvPr id="7" name="Picture 19" descr="LOGO_instn_200dpi"/>
          <p:cNvPicPr>
            <a:picLocks noChangeAspect="1" noChangeArrowheads="1"/>
          </p:cNvPicPr>
          <p:nvPr/>
        </p:nvPicPr>
        <p:blipFill>
          <a:blip r:embed="rId2" cstate="print"/>
          <a:srcRect/>
          <a:stretch>
            <a:fillRect/>
          </a:stretch>
        </p:blipFill>
        <p:spPr bwMode="auto">
          <a:xfrm>
            <a:off x="812726" y="6337895"/>
            <a:ext cx="1040219" cy="288032"/>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1" name="Espace réservé du numéro de diapositive 10"/>
          <p:cNvSpPr>
            <a:spLocks noGrp="1"/>
          </p:cNvSpPr>
          <p:nvPr>
            <p:ph type="sldNum" sz="quarter" idx="11"/>
          </p:nvPr>
        </p:nvSpPr>
        <p:spPr/>
        <p:txBody>
          <a:bodyPr/>
          <a:lstStyle/>
          <a:p>
            <a:fld id="{925947D6-C230-4DD9-9BE7-6D26D995466A}" type="slidenum">
              <a:rPr lang="fr-FR" smtClean="0"/>
              <a:t>‹N°›</a:t>
            </a:fld>
            <a:endParaRPr lang="fr-FR"/>
          </a:p>
        </p:txBody>
      </p:sp>
      <p:sp>
        <p:nvSpPr>
          <p:cNvPr id="12" name="Espace réservé du pied de page 11"/>
          <p:cNvSpPr>
            <a:spLocks noGrp="1"/>
          </p:cNvSpPr>
          <p:nvPr>
            <p:ph type="ftr" sz="quarter" idx="12"/>
          </p:nvPr>
        </p:nvSpPr>
        <p:spPr/>
        <p:txBody>
          <a:body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3" name="Espace réservé du numéro de diapositive 12"/>
          <p:cNvSpPr>
            <a:spLocks noGrp="1"/>
          </p:cNvSpPr>
          <p:nvPr>
            <p:ph type="sldNum" sz="quarter" idx="17"/>
          </p:nvPr>
        </p:nvSpPr>
        <p:spPr/>
        <p:txBody>
          <a:bodyPr/>
          <a:lstStyle/>
          <a:p>
            <a:fld id="{925947D6-C230-4DD9-9BE7-6D26D995466A}" type="slidenum">
              <a:rPr lang="fr-FR" smtClean="0"/>
              <a:t>‹N°›</a:t>
            </a:fld>
            <a:endParaRPr lang="fr-FR"/>
          </a:p>
        </p:txBody>
      </p:sp>
      <p:sp>
        <p:nvSpPr>
          <p:cNvPr id="14" name="Espace réservé du pied de page 13"/>
          <p:cNvSpPr>
            <a:spLocks noGrp="1"/>
          </p:cNvSpPr>
          <p:nvPr>
            <p:ph type="ftr" sz="quarter" idx="18"/>
          </p:nvPr>
        </p:nvSpPr>
        <p:spPr/>
        <p:txBody>
          <a:bodyPr/>
          <a:lstStyle/>
          <a:p>
            <a:endParaRPr lang="fr-FR"/>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3" name="Espace réservé du numéro de diapositive 12"/>
          <p:cNvSpPr>
            <a:spLocks noGrp="1"/>
          </p:cNvSpPr>
          <p:nvPr>
            <p:ph type="sldNum" sz="quarter" idx="19"/>
          </p:nvPr>
        </p:nvSpPr>
        <p:spPr/>
        <p:txBody>
          <a:bodyPr/>
          <a:lstStyle/>
          <a:p>
            <a:fld id="{925947D6-C230-4DD9-9BE7-6D26D995466A}" type="slidenum">
              <a:rPr lang="fr-FR" smtClean="0"/>
              <a:t>‹N°›</a:t>
            </a:fld>
            <a:endParaRPr lang="fr-FR"/>
          </a:p>
        </p:txBody>
      </p:sp>
      <p:sp>
        <p:nvSpPr>
          <p:cNvPr id="14" name="Espace réservé du pied de page 13"/>
          <p:cNvSpPr>
            <a:spLocks noGrp="1"/>
          </p:cNvSpPr>
          <p:nvPr>
            <p:ph type="ftr" sz="quarter" idx="20"/>
          </p:nvPr>
        </p:nvSpPr>
        <p:spPr/>
        <p:txBody>
          <a:bodyPr/>
          <a:lstStyle/>
          <a:p>
            <a:endParaRPr lang="fr-FR"/>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3707506"/>
            <a:ext cx="8172464" cy="252980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p:txBody>
          <a:bodyPr/>
          <a:lstStyle/>
          <a:p>
            <a:fld id="{925947D6-C230-4DD9-9BE7-6D26D995466A}" type="slidenum">
              <a:rPr lang="fr-FR" smtClean="0"/>
              <a:t>‹N°›</a:t>
            </a:fld>
            <a:endParaRPr lang="fr-FR"/>
          </a:p>
        </p:txBody>
      </p:sp>
      <p:sp>
        <p:nvSpPr>
          <p:cNvPr id="12" name="Espace réservé du pied de page 11"/>
          <p:cNvSpPr>
            <a:spLocks noGrp="1"/>
          </p:cNvSpPr>
          <p:nvPr>
            <p:ph type="ftr" sz="quarter" idx="12"/>
          </p:nvPr>
        </p:nvSpPr>
        <p:spPr/>
        <p:txBody>
          <a:bodyPr/>
          <a:lstStyle/>
          <a:p>
            <a:endParaRPr lang="fr-FR"/>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5" cstate="print"/>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512000" y="52752"/>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u pied de page 4"/>
          <p:cNvSpPr>
            <a:spLocks noGrp="1"/>
          </p:cNvSpPr>
          <p:nvPr>
            <p:ph type="ftr" sz="quarter" idx="3"/>
          </p:nvPr>
        </p:nvSpPr>
        <p:spPr>
          <a:xfrm>
            <a:off x="2051720" y="6305192"/>
            <a:ext cx="5939824" cy="365125"/>
          </a:xfrm>
          <a:prstGeom prst="rect">
            <a:avLst/>
          </a:prstGeom>
        </p:spPr>
        <p:txBody>
          <a:bodyPr vert="horz" lIns="0" tIns="0" rIns="0" bIns="0" rtlCol="0" anchor="ctr"/>
          <a:lstStyle>
            <a:lvl1pPr algn="r">
              <a:defRPr sz="1000">
                <a:solidFill>
                  <a:srgbClr val="666666"/>
                </a:solidFill>
              </a:defRPr>
            </a:lvl1pPr>
          </a:lstStyle>
          <a:p>
            <a:endParaRPr lang="fr-FR"/>
          </a:p>
        </p:txBody>
      </p:sp>
      <p:sp>
        <p:nvSpPr>
          <p:cNvPr id="6" name="Espace réservé du numéro de diapositive 5"/>
          <p:cNvSpPr>
            <a:spLocks noGrp="1"/>
          </p:cNvSpPr>
          <p:nvPr>
            <p:ph type="sldNum" sz="quarter" idx="4"/>
          </p:nvPr>
        </p:nvSpPr>
        <p:spPr>
          <a:xfrm>
            <a:off x="8025304" y="6303598"/>
            <a:ext cx="1118696" cy="365125"/>
          </a:xfrm>
          <a:prstGeom prst="rect">
            <a:avLst/>
          </a:prstGeom>
        </p:spPr>
        <p:txBody>
          <a:bodyPr vert="horz" lIns="0" tIns="0" rIns="0" bIns="0" rtlCol="0" anchor="ctr"/>
          <a:lstStyle>
            <a:lvl1pPr algn="l">
              <a:defRPr sz="1000">
                <a:solidFill>
                  <a:srgbClr val="666666"/>
                </a:solidFill>
              </a:defRPr>
            </a:lvl1pPr>
          </a:lstStyle>
          <a:p>
            <a:fld id="{925947D6-C230-4DD9-9BE7-6D26D995466A}" type="slidenum">
              <a:rPr lang="fr-FR" smtClean="0"/>
              <a:t>‹N°›</a:t>
            </a:fld>
            <a:endParaRPr lang="fr-FR"/>
          </a:p>
        </p:txBody>
      </p:sp>
      <p:pic>
        <p:nvPicPr>
          <p:cNvPr id="9" name="Picture 19" descr="LOGO_instn_200dpi"/>
          <p:cNvPicPr>
            <a:picLocks noChangeAspect="1" noChangeArrowheads="1"/>
          </p:cNvPicPr>
          <p:nvPr/>
        </p:nvPicPr>
        <p:blipFill>
          <a:blip r:embed="rId16" cstate="print"/>
          <a:srcRect/>
          <a:stretch>
            <a:fillRect/>
          </a:stretch>
        </p:blipFill>
        <p:spPr bwMode="auto">
          <a:xfrm>
            <a:off x="812726" y="6337895"/>
            <a:ext cx="1040219" cy="288032"/>
          </a:xfrm>
          <a:prstGeom prst="rect">
            <a:avLst/>
          </a:prstGeom>
          <a:noFill/>
        </p:spPr>
      </p:pic>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7"/>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8"/>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jpe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apteo_2.mp4" TargetMode="External"/><Relationship Id="rId5" Type="http://schemas.openxmlformats.org/officeDocument/2006/relationships/image" Target="../media/image16.png"/><Relationship Id="rId4" Type="http://schemas.openxmlformats.org/officeDocument/2006/relationships/hyperlink" Target="Hapteo_1.mp4" TargetMode="External"/><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fr-FR" dirty="0"/>
              <a:t>SERIOUS 3D </a:t>
            </a:r>
            <a:r>
              <a:rPr lang="fr-FR" dirty="0" smtClean="0"/>
              <a:t>GAME </a:t>
            </a:r>
            <a:r>
              <a:rPr lang="fr-FR" dirty="0"/>
              <a:t>FOR EDUCATION AND TRAINING IN RADIATION PROTECTION</a:t>
            </a:r>
          </a:p>
        </p:txBody>
      </p:sp>
      <p:sp>
        <p:nvSpPr>
          <p:cNvPr id="6" name="Espace réservé du texte 5"/>
          <p:cNvSpPr>
            <a:spLocks noGrp="1"/>
          </p:cNvSpPr>
          <p:nvPr>
            <p:ph type="body" sz="quarter" idx="13"/>
          </p:nvPr>
        </p:nvSpPr>
        <p:spPr/>
        <p:txBody>
          <a:bodyPr/>
          <a:lstStyle/>
          <a:p>
            <a:r>
              <a:rPr lang="fr-FR" dirty="0" smtClean="0"/>
              <a:t>Rovinj – 2014	 Alain PIN (CEA/INSTN/UECO) – France</a:t>
            </a:r>
          </a:p>
          <a:p>
            <a:endParaRPr lang="fr-FR" dirty="0"/>
          </a:p>
        </p:txBody>
      </p:sp>
    </p:spTree>
    <p:extLst>
      <p:ext uri="{BB962C8B-B14F-4D97-AF65-F5344CB8AC3E}">
        <p14:creationId xmlns:p14="http://schemas.microsoft.com/office/powerpoint/2010/main" val="36714484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331640" y="52752"/>
            <a:ext cx="7704856" cy="908720"/>
          </a:xfrm>
        </p:spPr>
        <p:txBody>
          <a:bodyPr/>
          <a:lstStyle/>
          <a:p>
            <a:r>
              <a:rPr lang="en-GB" dirty="0" smtClean="0"/>
              <a:t>Our initial feedback : trainees</a:t>
            </a:r>
            <a:endParaRPr lang="en-GB" dirty="0"/>
          </a:p>
        </p:txBody>
      </p:sp>
      <p:graphicFrame>
        <p:nvGraphicFramePr>
          <p:cNvPr id="7" name="Graphique 6"/>
          <p:cNvGraphicFramePr/>
          <p:nvPr>
            <p:extLst>
              <p:ext uri="{D42A27DB-BD31-4B8C-83A1-F6EECF244321}">
                <p14:modId xmlns:p14="http://schemas.microsoft.com/office/powerpoint/2010/main" val="3051562750"/>
              </p:ext>
            </p:extLst>
          </p:nvPr>
        </p:nvGraphicFramePr>
        <p:xfrm>
          <a:off x="107504" y="836712"/>
          <a:ext cx="4427984" cy="31683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phique 9"/>
          <p:cNvGraphicFramePr/>
          <p:nvPr>
            <p:extLst>
              <p:ext uri="{D42A27DB-BD31-4B8C-83A1-F6EECF244321}">
                <p14:modId xmlns:p14="http://schemas.microsoft.com/office/powerpoint/2010/main" val="1961365273"/>
              </p:ext>
            </p:extLst>
          </p:nvPr>
        </p:nvGraphicFramePr>
        <p:xfrm>
          <a:off x="0" y="3789040"/>
          <a:ext cx="4283968" cy="29523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Graphique 11"/>
          <p:cNvGraphicFramePr/>
          <p:nvPr>
            <p:extLst>
              <p:ext uri="{D42A27DB-BD31-4B8C-83A1-F6EECF244321}">
                <p14:modId xmlns:p14="http://schemas.microsoft.com/office/powerpoint/2010/main" val="419885368"/>
              </p:ext>
            </p:extLst>
          </p:nvPr>
        </p:nvGraphicFramePr>
        <p:xfrm>
          <a:off x="4283968" y="3933056"/>
          <a:ext cx="4608512" cy="299695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Graphique 12"/>
          <p:cNvGraphicFramePr/>
          <p:nvPr>
            <p:extLst>
              <p:ext uri="{D42A27DB-BD31-4B8C-83A1-F6EECF244321}">
                <p14:modId xmlns:p14="http://schemas.microsoft.com/office/powerpoint/2010/main" val="905427044"/>
              </p:ext>
            </p:extLst>
          </p:nvPr>
        </p:nvGraphicFramePr>
        <p:xfrm>
          <a:off x="3815408" y="764704"/>
          <a:ext cx="5328592" cy="3267744"/>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061078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331640" y="52752"/>
            <a:ext cx="7704856" cy="908720"/>
          </a:xfrm>
        </p:spPr>
        <p:txBody>
          <a:bodyPr/>
          <a:lstStyle/>
          <a:p>
            <a:r>
              <a:rPr lang="en-GB" dirty="0" smtClean="0"/>
              <a:t>Conclusion</a:t>
            </a:r>
            <a:endParaRPr lang="en-GB" dirty="0"/>
          </a:p>
        </p:txBody>
      </p:sp>
      <p:sp>
        <p:nvSpPr>
          <p:cNvPr id="2" name="ZoneTexte 1"/>
          <p:cNvSpPr txBox="1"/>
          <p:nvPr/>
        </p:nvSpPr>
        <p:spPr>
          <a:xfrm>
            <a:off x="323527" y="959817"/>
            <a:ext cx="8568953" cy="2031325"/>
          </a:xfrm>
          <a:prstGeom prst="rect">
            <a:avLst/>
          </a:prstGeom>
          <a:noFill/>
        </p:spPr>
        <p:txBody>
          <a:bodyPr wrap="square" rtlCol="0">
            <a:spAutoFit/>
          </a:bodyPr>
          <a:lstStyle/>
          <a:p>
            <a:pPr algn="just"/>
            <a:r>
              <a:rPr lang="en-GB" dirty="0" smtClean="0"/>
              <a:t>For </a:t>
            </a:r>
            <a:r>
              <a:rPr lang="en-GB" dirty="0"/>
              <a:t>3 years, </a:t>
            </a:r>
            <a:r>
              <a:rPr lang="en-GB" dirty="0" smtClean="0"/>
              <a:t>OSIRIS </a:t>
            </a:r>
            <a:r>
              <a:rPr lang="en-GB" dirty="0"/>
              <a:t>has been used by about </a:t>
            </a:r>
            <a:r>
              <a:rPr lang="en-GB" dirty="0" smtClean="0"/>
              <a:t>200 </a:t>
            </a:r>
            <a:r>
              <a:rPr lang="en-GB" dirty="0"/>
              <a:t>trainees in practical courses  in radiation protection </a:t>
            </a:r>
            <a:r>
              <a:rPr lang="en-GB" dirty="0" smtClean="0"/>
              <a:t>(Essentially the prototype, then the commercial version since October 2013 ).</a:t>
            </a:r>
          </a:p>
          <a:p>
            <a:pPr algn="just"/>
            <a:endParaRPr lang="en-GB" dirty="0" smtClean="0"/>
          </a:p>
          <a:p>
            <a:pPr algn="just"/>
            <a:r>
              <a:rPr lang="en-GB" dirty="0"/>
              <a:t>In our process of updating our training methods, </a:t>
            </a:r>
            <a:endParaRPr lang="en-GB" dirty="0" smtClean="0"/>
          </a:p>
          <a:p>
            <a:pPr algn="just"/>
            <a:r>
              <a:rPr lang="en-GB" dirty="0" smtClean="0"/>
              <a:t>the </a:t>
            </a:r>
            <a:r>
              <a:rPr lang="en-GB" dirty="0"/>
              <a:t>3D serious games represent an alternative </a:t>
            </a:r>
            <a:endParaRPr lang="en-GB" dirty="0" smtClean="0"/>
          </a:p>
          <a:p>
            <a:pPr algn="just"/>
            <a:r>
              <a:rPr lang="en-GB" dirty="0" smtClean="0"/>
              <a:t>of </a:t>
            </a:r>
            <a:r>
              <a:rPr lang="en-GB" dirty="0"/>
              <a:t>our traditional methods. </a:t>
            </a:r>
            <a:endParaRPr lang="en-GB" dirty="0" smtClean="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39" y="1628800"/>
            <a:ext cx="2160241" cy="1440160"/>
          </a:xfrm>
          <a:prstGeom prst="rect">
            <a:avLst/>
          </a:prstGeom>
        </p:spPr>
      </p:pic>
      <p:sp>
        <p:nvSpPr>
          <p:cNvPr id="8" name="Rectangle 7"/>
          <p:cNvSpPr/>
          <p:nvPr/>
        </p:nvSpPr>
        <p:spPr>
          <a:xfrm>
            <a:off x="2045342" y="4767535"/>
            <a:ext cx="6948264" cy="923330"/>
          </a:xfrm>
          <a:prstGeom prst="rect">
            <a:avLst/>
          </a:prstGeom>
        </p:spPr>
        <p:txBody>
          <a:bodyPr wrap="square">
            <a:spAutoFit/>
          </a:bodyPr>
          <a:lstStyle/>
          <a:p>
            <a:r>
              <a:rPr lang="en-US" dirty="0" smtClean="0"/>
              <a:t>Add the possibility to “drag and drop” radioactive sources into the virtual environ (several type of sources : point sources, cylindrical sources, …).</a:t>
            </a:r>
            <a:endParaRPr lang="fr-FR" dirty="0"/>
          </a:p>
        </p:txBody>
      </p:sp>
      <p:sp>
        <p:nvSpPr>
          <p:cNvPr id="10" name="Rectangle 9"/>
          <p:cNvSpPr/>
          <p:nvPr/>
        </p:nvSpPr>
        <p:spPr>
          <a:xfrm>
            <a:off x="2045342" y="4077072"/>
            <a:ext cx="7098658" cy="646331"/>
          </a:xfrm>
          <a:prstGeom prst="rect">
            <a:avLst/>
          </a:prstGeom>
        </p:spPr>
        <p:txBody>
          <a:bodyPr wrap="square">
            <a:spAutoFit/>
          </a:bodyPr>
          <a:lstStyle/>
          <a:p>
            <a:r>
              <a:rPr lang="en-US" dirty="0" smtClean="0"/>
              <a:t>Develop others environments : medical, research</a:t>
            </a:r>
            <a:r>
              <a:rPr lang="en-US" dirty="0"/>
              <a:t>, </a:t>
            </a:r>
            <a:r>
              <a:rPr lang="en-US" dirty="0" smtClean="0"/>
              <a:t>recycling used fuel factory, …</a:t>
            </a:r>
            <a:endParaRPr lang="fr-FR" dirty="0"/>
          </a:p>
        </p:txBody>
      </p:sp>
      <p:sp>
        <p:nvSpPr>
          <p:cNvPr id="12" name="Rectangle 11"/>
          <p:cNvSpPr/>
          <p:nvPr/>
        </p:nvSpPr>
        <p:spPr>
          <a:xfrm>
            <a:off x="2045342" y="5783198"/>
            <a:ext cx="6948264" cy="369332"/>
          </a:xfrm>
          <a:prstGeom prst="rect">
            <a:avLst/>
          </a:prstGeom>
        </p:spPr>
        <p:txBody>
          <a:bodyPr wrap="square">
            <a:spAutoFit/>
          </a:bodyPr>
          <a:lstStyle/>
          <a:p>
            <a:r>
              <a:rPr lang="en-US" dirty="0"/>
              <a:t>The ability to track the learning of </a:t>
            </a:r>
            <a:r>
              <a:rPr lang="en-US" dirty="0" smtClean="0"/>
              <a:t>trainees </a:t>
            </a:r>
            <a:r>
              <a:rPr lang="en-US" dirty="0"/>
              <a:t>while using the game.</a:t>
            </a:r>
            <a:endParaRPr lang="fr-FR" dirty="0"/>
          </a:p>
        </p:txBody>
      </p:sp>
      <p:sp>
        <p:nvSpPr>
          <p:cNvPr id="7" name="Flèche droite 6"/>
          <p:cNvSpPr/>
          <p:nvPr/>
        </p:nvSpPr>
        <p:spPr>
          <a:xfrm>
            <a:off x="755576" y="4090268"/>
            <a:ext cx="864096" cy="360040"/>
          </a:xfrm>
          <a:prstGeom prst="right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3" name="Flèche droite 12"/>
          <p:cNvSpPr/>
          <p:nvPr/>
        </p:nvSpPr>
        <p:spPr>
          <a:xfrm>
            <a:off x="755576" y="4754761"/>
            <a:ext cx="864096" cy="360040"/>
          </a:xfrm>
          <a:prstGeom prst="right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4" name="Flèche droite 13"/>
          <p:cNvSpPr/>
          <p:nvPr/>
        </p:nvSpPr>
        <p:spPr>
          <a:xfrm>
            <a:off x="755576" y="5753876"/>
            <a:ext cx="864096" cy="360040"/>
          </a:xfrm>
          <a:prstGeom prst="right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8" name="ZoneTexte 17"/>
          <p:cNvSpPr txBox="1"/>
          <p:nvPr/>
        </p:nvSpPr>
        <p:spPr>
          <a:xfrm>
            <a:off x="395536" y="3316922"/>
            <a:ext cx="2519929" cy="40011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GB" sz="2000" b="1" dirty="0" smtClean="0"/>
              <a:t>Future add-on</a:t>
            </a:r>
            <a:endParaRPr lang="en-GB" sz="2000" b="1" dirty="0"/>
          </a:p>
        </p:txBody>
      </p:sp>
    </p:spTree>
    <p:extLst>
      <p:ext uri="{BB962C8B-B14F-4D97-AF65-F5344CB8AC3E}">
        <p14:creationId xmlns:p14="http://schemas.microsoft.com/office/powerpoint/2010/main" val="2162454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3608" y="2852936"/>
            <a:ext cx="7236464" cy="908720"/>
          </a:xfrm>
        </p:spPr>
        <p:txBody>
          <a:bodyPr/>
          <a:lstStyle/>
          <a:p>
            <a:pPr algn="ctr"/>
            <a:r>
              <a:rPr lang="en-US" dirty="0" smtClean="0">
                <a:solidFill>
                  <a:schemeClr val="tx1"/>
                </a:solidFill>
              </a:rPr>
              <a:t>Thank you for your attention</a:t>
            </a:r>
            <a:endParaRPr lang="en-US" dirty="0">
              <a:solidFill>
                <a:schemeClr val="tx1"/>
              </a:solidFill>
            </a:endParaRPr>
          </a:p>
        </p:txBody>
      </p:sp>
      <p:sp>
        <p:nvSpPr>
          <p:cNvPr id="4" name="ZoneTexte 3"/>
          <p:cNvSpPr txBox="1"/>
          <p:nvPr/>
        </p:nvSpPr>
        <p:spPr>
          <a:xfrm>
            <a:off x="2123728" y="4797152"/>
            <a:ext cx="4955203" cy="369332"/>
          </a:xfrm>
          <a:prstGeom prst="rect">
            <a:avLst/>
          </a:prstGeom>
          <a:noFill/>
        </p:spPr>
        <p:txBody>
          <a:bodyPr wrap="none" rtlCol="0">
            <a:spAutoFit/>
          </a:bodyPr>
          <a:lstStyle/>
          <a:p>
            <a:r>
              <a:rPr lang="fr-FR" dirty="0"/>
              <a:t>OSIRIS WEBSITE : http://osiris.oreka-group.fr/</a:t>
            </a:r>
          </a:p>
        </p:txBody>
      </p:sp>
    </p:spTree>
    <p:extLst>
      <p:ext uri="{BB962C8B-B14F-4D97-AF65-F5344CB8AC3E}">
        <p14:creationId xmlns:p14="http://schemas.microsoft.com/office/powerpoint/2010/main" val="69680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en-GB" dirty="0" smtClean="0"/>
              <a:t>Summary of presentation</a:t>
            </a:r>
            <a:endParaRPr lang="en-GB" dirty="0"/>
          </a:p>
        </p:txBody>
      </p:sp>
      <p:sp>
        <p:nvSpPr>
          <p:cNvPr id="2" name="Rectangle 1"/>
          <p:cNvSpPr/>
          <p:nvPr/>
        </p:nvSpPr>
        <p:spPr>
          <a:xfrm>
            <a:off x="1043608" y="3091026"/>
            <a:ext cx="61926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n-GB" dirty="0" smtClean="0"/>
              <a:t>The game and his functionalities</a:t>
            </a:r>
            <a:endParaRPr lang="fr-FR" dirty="0"/>
          </a:p>
        </p:txBody>
      </p:sp>
      <p:sp>
        <p:nvSpPr>
          <p:cNvPr id="4" name="Rectangle 3"/>
          <p:cNvSpPr/>
          <p:nvPr/>
        </p:nvSpPr>
        <p:spPr>
          <a:xfrm>
            <a:off x="1050961" y="3779748"/>
            <a:ext cx="61926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n-GB" dirty="0" smtClean="0"/>
              <a:t>Short video demonstration of OSIRIS</a:t>
            </a:r>
            <a:endParaRPr lang="fr-FR" dirty="0"/>
          </a:p>
        </p:txBody>
      </p:sp>
      <p:sp>
        <p:nvSpPr>
          <p:cNvPr id="5" name="Rectangle 4"/>
          <p:cNvSpPr/>
          <p:nvPr/>
        </p:nvSpPr>
        <p:spPr>
          <a:xfrm>
            <a:off x="1043608" y="4427820"/>
            <a:ext cx="61926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n-GB" dirty="0" smtClean="0"/>
              <a:t>Initial feedback and future developments</a:t>
            </a:r>
            <a:endParaRPr lang="fr-FR" dirty="0"/>
          </a:p>
        </p:txBody>
      </p:sp>
      <p:sp>
        <p:nvSpPr>
          <p:cNvPr id="7" name="Rectangle 6"/>
          <p:cNvSpPr/>
          <p:nvPr/>
        </p:nvSpPr>
        <p:spPr>
          <a:xfrm>
            <a:off x="1025155" y="1916832"/>
            <a:ext cx="61926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n-GB" dirty="0" smtClean="0"/>
              <a:t>Presentation of the INSTN</a:t>
            </a:r>
            <a:endParaRPr lang="fr-FR" dirty="0"/>
          </a:p>
        </p:txBody>
      </p:sp>
      <p:sp>
        <p:nvSpPr>
          <p:cNvPr id="8" name="Rectangle 7"/>
          <p:cNvSpPr/>
          <p:nvPr/>
        </p:nvSpPr>
        <p:spPr>
          <a:xfrm>
            <a:off x="1043608" y="2492896"/>
            <a:ext cx="61926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en-GB" dirty="0" smtClean="0"/>
              <a:t>Why  a simulation tool ?</a:t>
            </a:r>
            <a:endParaRPr lang="fr-FR" dirty="0"/>
          </a:p>
        </p:txBody>
      </p:sp>
    </p:spTree>
    <p:extLst>
      <p:ext uri="{BB962C8B-B14F-4D97-AF65-F5344CB8AC3E}">
        <p14:creationId xmlns:p14="http://schemas.microsoft.com/office/powerpoint/2010/main" val="1268465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Grp="1" noChangeArrowheads="1"/>
          </p:cNvSpPr>
          <p:nvPr>
            <p:ph type="title"/>
          </p:nvPr>
        </p:nvSpPr>
        <p:spPr/>
        <p:txBody>
          <a:bodyPr/>
          <a:lstStyle/>
          <a:p>
            <a:pPr eaLnBrk="1" fontAlgn="auto" hangingPunct="1">
              <a:spcAft>
                <a:spcPts val="0"/>
              </a:spcAft>
              <a:defRPr/>
            </a:pPr>
            <a:r>
              <a:rPr lang="fr-FR" sz="2400" dirty="0" smtClean="0"/>
              <a:t>L’INSTN</a:t>
            </a:r>
          </a:p>
        </p:txBody>
      </p:sp>
      <p:sp>
        <p:nvSpPr>
          <p:cNvPr id="2" name="Rectangle 5"/>
          <p:cNvSpPr>
            <a:spLocks noChangeArrowheads="1"/>
          </p:cNvSpPr>
          <p:nvPr/>
        </p:nvSpPr>
        <p:spPr bwMode="auto">
          <a:xfrm>
            <a:off x="153155" y="1289003"/>
            <a:ext cx="8658412" cy="307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10000"/>
              </a:lnSpc>
            </a:pPr>
            <a:r>
              <a:rPr lang="en-US" altLang="fr-FR" sz="1600" dirty="0" smtClean="0">
                <a:latin typeface="Arial" charset="0"/>
              </a:rPr>
              <a:t>The </a:t>
            </a:r>
            <a:r>
              <a:rPr lang="en-US" altLang="fr-FR" sz="1600" dirty="0">
                <a:latin typeface="Arial" charset="0"/>
              </a:rPr>
              <a:t>National Institute for Nuclear Science and Technology (INSTN) is a </a:t>
            </a:r>
            <a:r>
              <a:rPr lang="en-US" altLang="fr-FR" sz="1600" b="1" dirty="0">
                <a:solidFill>
                  <a:srgbClr val="FF0000"/>
                </a:solidFill>
                <a:latin typeface="Arial" charset="0"/>
              </a:rPr>
              <a:t>higher education institution</a:t>
            </a:r>
            <a:r>
              <a:rPr lang="en-US" altLang="fr-FR" sz="1600" b="1" dirty="0">
                <a:latin typeface="Arial" charset="0"/>
              </a:rPr>
              <a:t>.</a:t>
            </a:r>
            <a:r>
              <a:rPr lang="en-US" altLang="fr-FR" sz="1600" dirty="0">
                <a:latin typeface="Arial" charset="0"/>
              </a:rPr>
              <a:t> </a:t>
            </a:r>
            <a:endParaRPr lang="en-US" altLang="fr-FR" sz="1600" dirty="0" smtClean="0">
              <a:latin typeface="Arial" charset="0"/>
            </a:endParaRPr>
          </a:p>
          <a:p>
            <a:pPr>
              <a:lnSpc>
                <a:spcPct val="110000"/>
              </a:lnSpc>
            </a:pPr>
            <a:r>
              <a:rPr lang="en-US" altLang="fr-FR" sz="1600" dirty="0" smtClean="0">
                <a:latin typeface="Arial" charset="0"/>
              </a:rPr>
              <a:t>The </a:t>
            </a:r>
            <a:r>
              <a:rPr lang="en-US" altLang="fr-FR" sz="1600" dirty="0">
                <a:latin typeface="Arial" charset="0"/>
              </a:rPr>
              <a:t>INSTN’s mission is to </a:t>
            </a:r>
            <a:r>
              <a:rPr lang="en-US" altLang="fr-FR" sz="1600" b="1" dirty="0">
                <a:solidFill>
                  <a:srgbClr val="FF0000"/>
                </a:solidFill>
                <a:latin typeface="Arial" charset="0"/>
              </a:rPr>
              <a:t>disseminate the knowledge and know-how </a:t>
            </a:r>
            <a:r>
              <a:rPr lang="en-US" altLang="fr-FR" sz="1600" dirty="0">
                <a:latin typeface="Arial" charset="0"/>
              </a:rPr>
              <a:t>developed at the CEA, </a:t>
            </a:r>
            <a:r>
              <a:rPr lang="en-US" altLang="fr-FR" sz="1600" dirty="0" smtClean="0">
                <a:latin typeface="Arial" charset="0"/>
              </a:rPr>
              <a:t>especially :</a:t>
            </a:r>
          </a:p>
          <a:p>
            <a:pPr marL="1028700" lvl="1">
              <a:lnSpc>
                <a:spcPct val="110000"/>
              </a:lnSpc>
              <a:buFont typeface="Wingdings" panose="05000000000000000000" pitchFamily="2" charset="2"/>
              <a:buChar char="q"/>
            </a:pPr>
            <a:r>
              <a:rPr lang="en-US" altLang="fr-FR" sz="1600" dirty="0" smtClean="0">
                <a:latin typeface="Arial" charset="0"/>
              </a:rPr>
              <a:t> </a:t>
            </a:r>
            <a:r>
              <a:rPr lang="en-US" altLang="fr-FR" sz="1600" dirty="0">
                <a:latin typeface="Arial" charset="0"/>
              </a:rPr>
              <a:t>in nuclear operation and maintenance, </a:t>
            </a:r>
            <a:endParaRPr lang="en-US" altLang="fr-FR" sz="1600" dirty="0" smtClean="0">
              <a:latin typeface="Arial" charset="0"/>
            </a:endParaRPr>
          </a:p>
          <a:p>
            <a:pPr marL="1028700" lvl="1">
              <a:lnSpc>
                <a:spcPct val="110000"/>
              </a:lnSpc>
              <a:buFont typeface="Wingdings" panose="05000000000000000000" pitchFamily="2" charset="2"/>
              <a:buChar char="q"/>
            </a:pPr>
            <a:r>
              <a:rPr lang="en-US" altLang="fr-FR" sz="1600" dirty="0" smtClean="0">
                <a:latin typeface="Arial" charset="0"/>
              </a:rPr>
              <a:t>nuclear </a:t>
            </a:r>
            <a:r>
              <a:rPr lang="en-US" altLang="fr-FR" sz="1600" dirty="0">
                <a:latin typeface="Arial" charset="0"/>
              </a:rPr>
              <a:t>safety, </a:t>
            </a:r>
            <a:endParaRPr lang="en-US" altLang="fr-FR" sz="1600" dirty="0" smtClean="0">
              <a:latin typeface="Arial" charset="0"/>
            </a:endParaRPr>
          </a:p>
          <a:p>
            <a:pPr marL="1028700" lvl="1">
              <a:lnSpc>
                <a:spcPct val="110000"/>
              </a:lnSpc>
              <a:buFont typeface="Wingdings" panose="05000000000000000000" pitchFamily="2" charset="2"/>
              <a:buChar char="q"/>
            </a:pPr>
            <a:r>
              <a:rPr lang="en-US" altLang="fr-FR" sz="1600" dirty="0" smtClean="0">
                <a:latin typeface="Arial" charset="0"/>
              </a:rPr>
              <a:t>waste </a:t>
            </a:r>
            <a:r>
              <a:rPr lang="en-US" altLang="fr-FR" sz="1600" dirty="0">
                <a:latin typeface="Arial" charset="0"/>
              </a:rPr>
              <a:t>management, </a:t>
            </a:r>
            <a:endParaRPr lang="en-US" altLang="fr-FR" sz="1600" dirty="0" smtClean="0">
              <a:latin typeface="Arial" charset="0"/>
            </a:endParaRPr>
          </a:p>
          <a:p>
            <a:pPr marL="1028700" lvl="1">
              <a:lnSpc>
                <a:spcPct val="110000"/>
              </a:lnSpc>
              <a:buFont typeface="Wingdings" panose="05000000000000000000" pitchFamily="2" charset="2"/>
              <a:buChar char="q"/>
            </a:pPr>
            <a:r>
              <a:rPr lang="en-US" altLang="fr-FR" sz="1600" dirty="0" smtClean="0">
                <a:latin typeface="Arial" charset="0"/>
              </a:rPr>
              <a:t>clean-up </a:t>
            </a:r>
            <a:r>
              <a:rPr lang="en-US" altLang="fr-FR" sz="1600" dirty="0">
                <a:latin typeface="Arial" charset="0"/>
              </a:rPr>
              <a:t>and dismantling</a:t>
            </a:r>
            <a:r>
              <a:rPr lang="en-US" altLang="fr-FR" sz="1600" dirty="0" smtClean="0">
                <a:latin typeface="Arial" charset="0"/>
              </a:rPr>
              <a:t>,</a:t>
            </a:r>
          </a:p>
          <a:p>
            <a:pPr marL="1028700" lvl="1">
              <a:lnSpc>
                <a:spcPct val="110000"/>
              </a:lnSpc>
              <a:buFont typeface="Wingdings" panose="05000000000000000000" pitchFamily="2" charset="2"/>
              <a:buChar char="q"/>
            </a:pPr>
            <a:r>
              <a:rPr lang="en-US" altLang="fr-FR" sz="1600" dirty="0" smtClean="0">
                <a:latin typeface="Arial" charset="0"/>
              </a:rPr>
              <a:t> </a:t>
            </a:r>
            <a:r>
              <a:rPr lang="en-US" altLang="fr-FR" sz="1600" dirty="0">
                <a:latin typeface="Arial" charset="0"/>
              </a:rPr>
              <a:t>radiation protection, </a:t>
            </a:r>
            <a:endParaRPr lang="en-US" altLang="fr-FR" sz="1600" dirty="0" smtClean="0">
              <a:latin typeface="Arial" charset="0"/>
            </a:endParaRPr>
          </a:p>
          <a:p>
            <a:pPr marL="1028700" lvl="1">
              <a:lnSpc>
                <a:spcPct val="110000"/>
              </a:lnSpc>
              <a:buFont typeface="Wingdings" panose="05000000000000000000" pitchFamily="2" charset="2"/>
              <a:buChar char="q"/>
            </a:pPr>
            <a:r>
              <a:rPr lang="en-US" altLang="fr-FR" sz="1600" dirty="0" smtClean="0">
                <a:latin typeface="Arial" charset="0"/>
              </a:rPr>
              <a:t>radiation </a:t>
            </a:r>
            <a:r>
              <a:rPr lang="en-US" altLang="fr-FR" sz="1600" dirty="0">
                <a:latin typeface="Arial" charset="0"/>
              </a:rPr>
              <a:t>detection and measurement, </a:t>
            </a:r>
            <a:endParaRPr lang="en-US" altLang="fr-FR" sz="1600" dirty="0" smtClean="0">
              <a:latin typeface="Arial" charset="0"/>
            </a:endParaRPr>
          </a:p>
          <a:p>
            <a:pPr marL="1028700" lvl="1">
              <a:lnSpc>
                <a:spcPct val="110000"/>
              </a:lnSpc>
              <a:buFont typeface="Wingdings" panose="05000000000000000000" pitchFamily="2" charset="2"/>
              <a:buChar char="q"/>
            </a:pPr>
            <a:r>
              <a:rPr lang="en-US" altLang="fr-FR" sz="1600" dirty="0" smtClean="0">
                <a:latin typeface="Arial" charset="0"/>
              </a:rPr>
              <a:t>nuclear </a:t>
            </a:r>
            <a:r>
              <a:rPr lang="en-US" altLang="fr-FR" sz="1600" dirty="0">
                <a:latin typeface="Arial" charset="0"/>
              </a:rPr>
              <a:t>medicine …</a:t>
            </a:r>
            <a:endParaRPr lang="fr-FR" altLang="fr-FR" sz="1600" dirty="0">
              <a:latin typeface="Arial" charset="0"/>
            </a:endParaRPr>
          </a:p>
        </p:txBody>
      </p:sp>
      <p:grpSp>
        <p:nvGrpSpPr>
          <p:cNvPr id="3" name="Groupe 2"/>
          <p:cNvGrpSpPr/>
          <p:nvPr/>
        </p:nvGrpSpPr>
        <p:grpSpPr>
          <a:xfrm>
            <a:off x="5292080" y="3344863"/>
            <a:ext cx="3683000" cy="3355975"/>
            <a:chOff x="2932113" y="3344863"/>
            <a:chExt cx="3683000" cy="3355975"/>
          </a:xfrm>
        </p:grpSpPr>
        <p:pic>
          <p:nvPicPr>
            <p:cNvPr id="1434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3344863"/>
              <a:ext cx="3221038"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Oval 7"/>
            <p:cNvSpPr>
              <a:spLocks noChangeArrowheads="1"/>
            </p:cNvSpPr>
            <p:nvPr/>
          </p:nvSpPr>
          <p:spPr bwMode="auto">
            <a:xfrm>
              <a:off x="3890963" y="3910013"/>
              <a:ext cx="88900" cy="88900"/>
            </a:xfrm>
            <a:prstGeom prst="ellipse">
              <a:avLst/>
            </a:prstGeom>
            <a:solidFill>
              <a:srgbClr val="FF0000"/>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p>
          </p:txBody>
        </p:sp>
        <p:sp>
          <p:nvSpPr>
            <p:cNvPr id="14342" name="Oval 8"/>
            <p:cNvSpPr>
              <a:spLocks noChangeArrowheads="1"/>
            </p:cNvSpPr>
            <p:nvPr/>
          </p:nvSpPr>
          <p:spPr bwMode="auto">
            <a:xfrm>
              <a:off x="4724400" y="4305300"/>
              <a:ext cx="134938" cy="125413"/>
            </a:xfrm>
            <a:prstGeom prst="ellipse">
              <a:avLst/>
            </a:prstGeom>
            <a:solidFill>
              <a:srgbClr val="FF0000"/>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p>
          </p:txBody>
        </p:sp>
        <p:sp>
          <p:nvSpPr>
            <p:cNvPr id="14343" name="Oval 9"/>
            <p:cNvSpPr>
              <a:spLocks noChangeArrowheads="1"/>
            </p:cNvSpPr>
            <p:nvPr/>
          </p:nvSpPr>
          <p:spPr bwMode="auto">
            <a:xfrm>
              <a:off x="5603875" y="5586413"/>
              <a:ext cx="88900" cy="88900"/>
            </a:xfrm>
            <a:prstGeom prst="ellipse">
              <a:avLst/>
            </a:prstGeom>
            <a:solidFill>
              <a:srgbClr val="FF0000"/>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p>
          </p:txBody>
        </p:sp>
        <p:sp>
          <p:nvSpPr>
            <p:cNvPr id="14344" name="Oval 10"/>
            <p:cNvSpPr>
              <a:spLocks noChangeArrowheads="1"/>
            </p:cNvSpPr>
            <p:nvPr/>
          </p:nvSpPr>
          <p:spPr bwMode="auto">
            <a:xfrm>
              <a:off x="5424488" y="5819775"/>
              <a:ext cx="88900" cy="88900"/>
            </a:xfrm>
            <a:prstGeom prst="ellipse">
              <a:avLst/>
            </a:prstGeom>
            <a:solidFill>
              <a:srgbClr val="FF0000"/>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p>
          </p:txBody>
        </p:sp>
        <p:sp>
          <p:nvSpPr>
            <p:cNvPr id="14345" name="Oval 11"/>
            <p:cNvSpPr>
              <a:spLocks noChangeArrowheads="1"/>
            </p:cNvSpPr>
            <p:nvPr/>
          </p:nvSpPr>
          <p:spPr bwMode="auto">
            <a:xfrm>
              <a:off x="5702300" y="5954713"/>
              <a:ext cx="88900" cy="88900"/>
            </a:xfrm>
            <a:prstGeom prst="ellipse">
              <a:avLst/>
            </a:prstGeom>
            <a:solidFill>
              <a:srgbClr val="FF0000"/>
            </a:solidFill>
            <a:ln w="9525">
              <a:solidFill>
                <a:schemeClr val="tx1"/>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fr-FR" altLang="fr-FR"/>
            </a:p>
          </p:txBody>
        </p:sp>
        <p:sp>
          <p:nvSpPr>
            <p:cNvPr id="14346" name="Text Box 12"/>
            <p:cNvSpPr txBox="1">
              <a:spLocks noChangeArrowheads="1"/>
            </p:cNvSpPr>
            <p:nvPr/>
          </p:nvSpPr>
          <p:spPr bwMode="auto">
            <a:xfrm>
              <a:off x="2932113" y="3538538"/>
              <a:ext cx="1998662" cy="317500"/>
            </a:xfrm>
            <a:prstGeom prst="rect">
              <a:avLst/>
            </a:prstGeom>
            <a:solidFill>
              <a:schemeClr val="bg1"/>
            </a:solidFill>
            <a:ln w="12700">
              <a:solidFill>
                <a:schemeClr val="tx1"/>
              </a:solidFill>
              <a:miter lim="800000"/>
              <a:headEnd/>
              <a:tailEnd/>
            </a:ln>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fr-FR" altLang="fr-FR" sz="1400" b="1">
                  <a:solidFill>
                    <a:srgbClr val="FF0000"/>
                  </a:solidFill>
                  <a:latin typeface="Arial" charset="0"/>
                </a:rPr>
                <a:t>Cherbourg - Octeville</a:t>
              </a:r>
            </a:p>
          </p:txBody>
        </p:sp>
        <p:sp>
          <p:nvSpPr>
            <p:cNvPr id="14347" name="Text Box 13"/>
            <p:cNvSpPr txBox="1">
              <a:spLocks noChangeArrowheads="1"/>
            </p:cNvSpPr>
            <p:nvPr/>
          </p:nvSpPr>
          <p:spPr bwMode="auto">
            <a:xfrm>
              <a:off x="4397375" y="4400550"/>
              <a:ext cx="13869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fr-FR" altLang="fr-FR" sz="1400" b="1" dirty="0">
                  <a:solidFill>
                    <a:srgbClr val="FF0000"/>
                  </a:solidFill>
                  <a:latin typeface="Arial" charset="0"/>
                </a:rPr>
                <a:t>Saclay </a:t>
              </a:r>
            </a:p>
            <a:p>
              <a:pPr algn="ctr"/>
              <a:r>
                <a:rPr lang="fr-FR" altLang="fr-FR" sz="1400" b="1" dirty="0" smtClean="0">
                  <a:solidFill>
                    <a:srgbClr val="FF0000"/>
                  </a:solidFill>
                  <a:latin typeface="Arial" charset="0"/>
                </a:rPr>
                <a:t>(</a:t>
              </a:r>
              <a:r>
                <a:rPr lang="fr-FR" altLang="fr-FR" sz="1400" b="1" dirty="0" err="1" smtClean="0">
                  <a:solidFill>
                    <a:srgbClr val="FF0000"/>
                  </a:solidFill>
                  <a:latin typeface="Arial" charset="0"/>
                </a:rPr>
                <a:t>Headquaters</a:t>
              </a:r>
              <a:r>
                <a:rPr lang="fr-FR" altLang="fr-FR" sz="1400" b="1" dirty="0" smtClean="0">
                  <a:solidFill>
                    <a:srgbClr val="FF0000"/>
                  </a:solidFill>
                  <a:latin typeface="Arial" charset="0"/>
                </a:rPr>
                <a:t>)</a:t>
              </a:r>
              <a:endParaRPr lang="fr-FR" altLang="fr-FR" sz="1400" b="1" dirty="0">
                <a:solidFill>
                  <a:srgbClr val="FF0000"/>
                </a:solidFill>
                <a:latin typeface="Arial" charset="0"/>
              </a:endParaRPr>
            </a:p>
          </p:txBody>
        </p:sp>
        <p:sp>
          <p:nvSpPr>
            <p:cNvPr id="14348" name="Text Box 14"/>
            <p:cNvSpPr txBox="1">
              <a:spLocks noChangeArrowheads="1"/>
            </p:cNvSpPr>
            <p:nvPr/>
          </p:nvSpPr>
          <p:spPr bwMode="auto">
            <a:xfrm>
              <a:off x="5711825" y="5505450"/>
              <a:ext cx="7397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fr-FR" altLang="fr-FR" sz="1000" b="1">
                  <a:latin typeface="Arial" charset="0"/>
                </a:rPr>
                <a:t>Grenoble</a:t>
              </a:r>
            </a:p>
          </p:txBody>
        </p:sp>
        <p:sp>
          <p:nvSpPr>
            <p:cNvPr id="14349" name="Text Box 15"/>
            <p:cNvSpPr txBox="1">
              <a:spLocks noChangeArrowheads="1"/>
            </p:cNvSpPr>
            <p:nvPr/>
          </p:nvSpPr>
          <p:spPr bwMode="auto">
            <a:xfrm>
              <a:off x="5784850" y="5891213"/>
              <a:ext cx="8302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fr-FR" altLang="fr-FR" sz="1000" b="1">
                  <a:latin typeface="Arial" charset="0"/>
                </a:rPr>
                <a:t>Cadarache</a:t>
              </a:r>
            </a:p>
          </p:txBody>
        </p:sp>
        <p:sp>
          <p:nvSpPr>
            <p:cNvPr id="14350" name="Text Box 16"/>
            <p:cNvSpPr txBox="1">
              <a:spLocks noChangeArrowheads="1"/>
            </p:cNvSpPr>
            <p:nvPr/>
          </p:nvSpPr>
          <p:spPr bwMode="auto">
            <a:xfrm>
              <a:off x="4692650" y="5740400"/>
              <a:ext cx="7397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fr-FR" altLang="fr-FR" sz="1000" b="1">
                  <a:latin typeface="Arial" charset="0"/>
                </a:rPr>
                <a:t>Marcoule</a:t>
              </a:r>
            </a:p>
          </p:txBody>
        </p:sp>
      </p:grpSp>
      <p:sp>
        <p:nvSpPr>
          <p:cNvPr id="4" name="Rectangle 3"/>
          <p:cNvSpPr/>
          <p:nvPr/>
        </p:nvSpPr>
        <p:spPr>
          <a:xfrm>
            <a:off x="899592" y="4642688"/>
            <a:ext cx="3841773" cy="1584176"/>
          </a:xfrm>
          <a:prstGeom prst="wedgeRectCallout">
            <a:avLst>
              <a:gd name="adj1" fmla="val 102178"/>
              <a:gd name="adj2" fmla="val -59982"/>
            </a:avLst>
          </a:prstGeom>
          <a:ln/>
        </p:spPr>
        <p:style>
          <a:lnRef idx="1">
            <a:schemeClr val="accent4"/>
          </a:lnRef>
          <a:fillRef idx="3">
            <a:schemeClr val="accent4"/>
          </a:fillRef>
          <a:effectRef idx="2">
            <a:schemeClr val="accent4"/>
          </a:effectRef>
          <a:fontRef idx="minor">
            <a:schemeClr val="lt1"/>
          </a:fontRef>
        </p:style>
        <p:txBody>
          <a:bodyPr rtlCol="0" anchor="ctr"/>
          <a:lstStyle/>
          <a:p>
            <a:r>
              <a:rPr lang="en-US" dirty="0"/>
              <a:t>Each year, we train about :</a:t>
            </a:r>
          </a:p>
          <a:p>
            <a:pPr marL="285750" indent="-285750">
              <a:buFont typeface="Arial" panose="020B0604020202020204" pitchFamily="34" charset="0"/>
              <a:buChar char="−"/>
            </a:pPr>
            <a:r>
              <a:rPr lang="en-US" dirty="0"/>
              <a:t>7200 trainees in continuing education,</a:t>
            </a:r>
          </a:p>
          <a:p>
            <a:pPr marL="285750" indent="-285750">
              <a:buFont typeface="Arial" panose="020B0604020202020204" pitchFamily="34" charset="0"/>
              <a:buChar char="−"/>
            </a:pPr>
            <a:r>
              <a:rPr lang="en-US" dirty="0"/>
              <a:t>900 students,</a:t>
            </a:r>
          </a:p>
          <a:p>
            <a:pPr marL="285750" indent="-285750">
              <a:buFont typeface="Arial" panose="020B0604020202020204" pitchFamily="34" charset="0"/>
              <a:buChar char="−"/>
            </a:pPr>
            <a:r>
              <a:rPr lang="en-US" dirty="0"/>
              <a:t>And 1500 PhD students. </a:t>
            </a:r>
          </a:p>
        </p:txBody>
      </p:sp>
    </p:spTree>
    <p:extLst>
      <p:ext uri="{BB962C8B-B14F-4D97-AF65-F5344CB8AC3E}">
        <p14:creationId xmlns:p14="http://schemas.microsoft.com/office/powerpoint/2010/main" val="277861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1331640" y="52752"/>
            <a:ext cx="7704856" cy="908720"/>
          </a:xfrm>
        </p:spPr>
        <p:txBody>
          <a:bodyPr/>
          <a:lstStyle/>
          <a:p>
            <a:r>
              <a:rPr lang="en-GB" dirty="0" smtClean="0"/>
              <a:t>Why a 3D simulation tool  ?</a:t>
            </a:r>
            <a:endParaRPr lang="en-GB" dirty="0"/>
          </a:p>
        </p:txBody>
      </p:sp>
      <p:sp>
        <p:nvSpPr>
          <p:cNvPr id="2" name="ZoneTexte 1"/>
          <p:cNvSpPr txBox="1"/>
          <p:nvPr/>
        </p:nvSpPr>
        <p:spPr>
          <a:xfrm>
            <a:off x="323528" y="970850"/>
            <a:ext cx="8712968" cy="3416320"/>
          </a:xfrm>
          <a:prstGeom prst="rect">
            <a:avLst/>
          </a:prstGeom>
          <a:noFill/>
        </p:spPr>
        <p:txBody>
          <a:bodyPr wrap="square" rtlCol="0">
            <a:spAutoFit/>
          </a:bodyPr>
          <a:lstStyle/>
          <a:p>
            <a:pPr algn="just"/>
            <a:r>
              <a:rPr lang="en-US" dirty="0"/>
              <a:t>The practical implementation of theoretical knowledge is traditionally done through means such as: educational mock-up facilities for hands-on training, teaching laboratories ... , …   </a:t>
            </a:r>
          </a:p>
          <a:p>
            <a:pPr algn="just"/>
            <a:endParaRPr lang="en-US" dirty="0"/>
          </a:p>
          <a:p>
            <a:pPr algn="just"/>
            <a:r>
              <a:rPr lang="en-US" dirty="0"/>
              <a:t>In particular, the educational mock-up facilities for hands-on training are intended to immerse learners in an environment, as close as possible, of the real environment. However, the construction costs often limit the realism that can be achieved and the possible hardware upgrades.</a:t>
            </a:r>
          </a:p>
          <a:p>
            <a:pPr algn="just"/>
            <a:endParaRPr lang="en-US" dirty="0"/>
          </a:p>
          <a:p>
            <a:pPr algn="just"/>
            <a:r>
              <a:rPr lang="en-US" dirty="0"/>
              <a:t>Virtual reality appears as a complement of traditional tools, allowing learners to project in realistic environments without any risk (no radioactive sources, for example).</a:t>
            </a: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25631" y="4545825"/>
            <a:ext cx="2206701" cy="1648215"/>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5816" y="4664169"/>
            <a:ext cx="2736304" cy="1824202"/>
          </a:xfrm>
          <a:prstGeom prst="rect">
            <a:avLst/>
          </a:prstGeom>
        </p:spPr>
      </p:pic>
      <p:pic>
        <p:nvPicPr>
          <p:cNvPr id="11" name="Imag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4601" y="4811288"/>
            <a:ext cx="2016224" cy="1344149"/>
          </a:xfrm>
          <a:prstGeom prst="rect">
            <a:avLst/>
          </a:prstGeom>
        </p:spPr>
      </p:pic>
      <p:sp>
        <p:nvSpPr>
          <p:cNvPr id="7" name="ZoneTexte 6"/>
          <p:cNvSpPr txBox="1"/>
          <p:nvPr/>
        </p:nvSpPr>
        <p:spPr>
          <a:xfrm>
            <a:off x="1907704" y="6495861"/>
            <a:ext cx="6752169" cy="261610"/>
          </a:xfrm>
          <a:prstGeom prst="rect">
            <a:avLst/>
          </a:prstGeom>
          <a:noFill/>
        </p:spPr>
        <p:txBody>
          <a:bodyPr wrap="none" rtlCol="0">
            <a:spAutoFit/>
          </a:bodyPr>
          <a:lstStyle/>
          <a:p>
            <a:r>
              <a:rPr lang="en-US" sz="1100" b="1" dirty="0" smtClean="0"/>
              <a:t>Example of educational </a:t>
            </a:r>
            <a:r>
              <a:rPr lang="en-US" sz="1100" b="1" dirty="0"/>
              <a:t>mock-up facilities for hands-on training</a:t>
            </a:r>
            <a:r>
              <a:rPr lang="fr-FR" sz="1100" b="1" i="1" dirty="0" smtClean="0"/>
              <a:t> – CEA/INSTN Cherbourg-Octeville</a:t>
            </a:r>
            <a:endParaRPr lang="fr-FR" sz="1100" b="1" i="1" dirty="0"/>
          </a:p>
        </p:txBody>
      </p:sp>
    </p:spTree>
    <p:extLst>
      <p:ext uri="{BB962C8B-B14F-4D97-AF65-F5344CB8AC3E}">
        <p14:creationId xmlns:p14="http://schemas.microsoft.com/office/powerpoint/2010/main" val="1754987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8" y="1110471"/>
            <a:ext cx="3635896" cy="27269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Titre 1"/>
          <p:cNvSpPr>
            <a:spLocks noGrp="1"/>
          </p:cNvSpPr>
          <p:nvPr>
            <p:ph type="title"/>
          </p:nvPr>
        </p:nvSpPr>
        <p:spPr/>
        <p:txBody>
          <a:bodyPr/>
          <a:lstStyle/>
          <a:p>
            <a:r>
              <a:rPr lang="en-US" dirty="0" smtClean="0"/>
              <a:t>Examples of Simulation Tools investment</a:t>
            </a:r>
            <a:endParaRPr lang="en-US" dirty="0"/>
          </a:p>
        </p:txBody>
      </p:sp>
      <p:sp>
        <p:nvSpPr>
          <p:cNvPr id="4" name="Espace réservé du numéro de diapositive 3"/>
          <p:cNvSpPr>
            <a:spLocks noGrp="1"/>
          </p:cNvSpPr>
          <p:nvPr>
            <p:ph type="sldNum" sz="quarter" idx="11"/>
          </p:nvPr>
        </p:nvSpPr>
        <p:spPr/>
        <p:txBody>
          <a:bodyPr/>
          <a:lstStyle/>
          <a:p>
            <a:r>
              <a:rPr lang="fr-FR" dirty="0" smtClean="0"/>
              <a:t>|  PAGE </a:t>
            </a:r>
            <a:fld id="{AEFB9B6D-867A-40B8-ACB0-35CC9F272C9C}" type="slidenum">
              <a:rPr lang="fr-FR" smtClean="0"/>
              <a:pPr/>
              <a:t>5</a:t>
            </a:fld>
            <a:endParaRPr lang="fr-FR" dirty="0"/>
          </a:p>
        </p:txBody>
      </p:sp>
      <p:sp>
        <p:nvSpPr>
          <p:cNvPr id="7" name="Rectangle 6"/>
          <p:cNvSpPr/>
          <p:nvPr/>
        </p:nvSpPr>
        <p:spPr>
          <a:xfrm>
            <a:off x="1193809" y="4120709"/>
            <a:ext cx="2951313" cy="954107"/>
          </a:xfrm>
          <a:prstGeom prst="rect">
            <a:avLst/>
          </a:prstGeom>
          <a:ln>
            <a:solidFill>
              <a:schemeClr val="tx1"/>
            </a:solidFill>
          </a:ln>
        </p:spPr>
        <p:txBody>
          <a:bodyPr wrap="square">
            <a:spAutoFit/>
          </a:bodyPr>
          <a:lstStyle/>
          <a:p>
            <a:pPr algn="ctr"/>
            <a:r>
              <a:rPr lang="fr-FR" sz="1400" dirty="0" smtClean="0"/>
              <a:t>Simulation </a:t>
            </a:r>
            <a:r>
              <a:rPr lang="fr-FR" sz="1400" dirty="0" err="1" smtClean="0"/>
              <a:t>witch</a:t>
            </a:r>
            <a:r>
              <a:rPr lang="fr-FR" sz="1400" dirty="0" smtClean="0"/>
              <a:t> </a:t>
            </a:r>
            <a:r>
              <a:rPr lang="fr-FR" sz="1400" b="1" dirty="0">
                <a:solidFill>
                  <a:schemeClr val="accent4">
                    <a:lumMod val="60000"/>
                    <a:lumOff val="40000"/>
                  </a:schemeClr>
                </a:solidFill>
              </a:rPr>
              <a:t>HAPTION </a:t>
            </a:r>
            <a:r>
              <a:rPr lang="fr-FR" sz="1400" b="1" dirty="0" smtClean="0">
                <a:solidFill>
                  <a:schemeClr val="accent4">
                    <a:lumMod val="60000"/>
                    <a:lumOff val="40000"/>
                  </a:schemeClr>
                </a:solidFill>
              </a:rPr>
              <a:t>arm  </a:t>
            </a:r>
            <a:r>
              <a:rPr lang="fr-FR" sz="1400" dirty="0" smtClean="0"/>
              <a:t>and </a:t>
            </a:r>
          </a:p>
          <a:p>
            <a:pPr algn="ctr"/>
            <a:r>
              <a:rPr lang="fr-FR" sz="1400" dirty="0" smtClean="0"/>
              <a:t>a real </a:t>
            </a:r>
            <a:r>
              <a:rPr lang="fr-FR" sz="1400" dirty="0" err="1" smtClean="0"/>
              <a:t>telescopic</a:t>
            </a:r>
            <a:r>
              <a:rPr lang="fr-FR" sz="1400" dirty="0" smtClean="0"/>
              <a:t> </a:t>
            </a:r>
            <a:r>
              <a:rPr lang="fr-FR" sz="1400" dirty="0" err="1"/>
              <a:t>telemanipulator</a:t>
            </a:r>
            <a:r>
              <a:rPr lang="fr-FR" sz="1400" dirty="0"/>
              <a:t> </a:t>
            </a:r>
            <a:endParaRPr lang="fr-FR" sz="1400" dirty="0" smtClean="0"/>
          </a:p>
          <a:p>
            <a:pPr algn="ctr"/>
            <a:r>
              <a:rPr lang="fr-FR" sz="1400" dirty="0" smtClean="0"/>
              <a:t>MT200 (2013 - 2014)</a:t>
            </a:r>
            <a:endParaRPr lang="fr-FR" sz="1400" dirty="0"/>
          </a:p>
        </p:txBody>
      </p:sp>
      <p:pic>
        <p:nvPicPr>
          <p:cNvPr id="8" name="Image 4">
            <a:hlinkClick r:id="rId4" action="ppaction://hlinkfile"/>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78707" y="1340768"/>
            <a:ext cx="909986" cy="9361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9" name="Image 3">
            <a:hlinkClick r:id="rId6" action="ppaction://hlinkfile"/>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512" y="3538861"/>
            <a:ext cx="892408" cy="9361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82502" y="980728"/>
            <a:ext cx="3374012" cy="2221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a:off x="5115896" y="3231084"/>
            <a:ext cx="2907223" cy="307777"/>
          </a:xfrm>
          <a:prstGeom prst="rect">
            <a:avLst/>
          </a:prstGeom>
          <a:ln>
            <a:solidFill>
              <a:schemeClr val="tx1"/>
            </a:solidFill>
          </a:ln>
        </p:spPr>
        <p:txBody>
          <a:bodyPr wrap="square">
            <a:spAutoFit/>
          </a:bodyPr>
          <a:lstStyle/>
          <a:p>
            <a:pPr algn="ctr"/>
            <a:r>
              <a:rPr lang="fr-FR" sz="1400" b="1" dirty="0" smtClean="0">
                <a:solidFill>
                  <a:schemeClr val="accent4">
                    <a:lumMod val="60000"/>
                    <a:lumOff val="40000"/>
                  </a:schemeClr>
                </a:solidFill>
              </a:rPr>
              <a:t>Immersive room</a:t>
            </a:r>
            <a:r>
              <a:rPr lang="fr-FR" sz="1400" dirty="0" smtClean="0"/>
              <a:t> (Saclay 2014)</a:t>
            </a:r>
            <a:endParaRPr lang="fr-FR" sz="1400" dirty="0"/>
          </a:p>
        </p:txBody>
      </p:sp>
      <p:sp>
        <p:nvSpPr>
          <p:cNvPr id="20" name="Rectangle 19"/>
          <p:cNvSpPr/>
          <p:nvPr/>
        </p:nvSpPr>
        <p:spPr>
          <a:xfrm>
            <a:off x="4111262" y="6289971"/>
            <a:ext cx="3917122" cy="523220"/>
          </a:xfrm>
          <a:prstGeom prst="rect">
            <a:avLst/>
          </a:prstGeom>
          <a:ln>
            <a:solidFill>
              <a:schemeClr val="tx1"/>
            </a:solidFill>
          </a:ln>
        </p:spPr>
        <p:txBody>
          <a:bodyPr wrap="square">
            <a:spAutoFit/>
          </a:bodyPr>
          <a:lstStyle/>
          <a:p>
            <a:pPr algn="ctr"/>
            <a:r>
              <a:rPr lang="fr-FR" sz="1400" b="1" dirty="0">
                <a:solidFill>
                  <a:schemeClr val="accent4">
                    <a:lumMod val="60000"/>
                    <a:lumOff val="40000"/>
                  </a:schemeClr>
                </a:solidFill>
              </a:rPr>
              <a:t>E-learning module </a:t>
            </a:r>
            <a:r>
              <a:rPr lang="fr-FR" sz="1400" b="1" dirty="0" smtClean="0">
                <a:solidFill>
                  <a:schemeClr val="accent4">
                    <a:lumMod val="60000"/>
                    <a:lumOff val="40000"/>
                  </a:schemeClr>
                </a:solidFill>
              </a:rPr>
              <a:t>in radioprotection </a:t>
            </a:r>
            <a:r>
              <a:rPr lang="fr-FR" sz="1400" dirty="0" smtClean="0"/>
              <a:t>avalable in English and French (2012 - 2013)</a:t>
            </a:r>
            <a:endParaRPr lang="fr-FR" sz="1400" dirty="0"/>
          </a:p>
        </p:txBody>
      </p:sp>
      <p:pic>
        <p:nvPicPr>
          <p:cNvPr id="10"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14697" y="3619939"/>
            <a:ext cx="3669671" cy="2617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6362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OSIRIS</a:t>
            </a:r>
            <a:endParaRPr lang="fr-FR" dirty="0"/>
          </a:p>
        </p:txBody>
      </p:sp>
      <p:pic>
        <p:nvPicPr>
          <p:cNvPr id="4" name="Image 3"/>
          <p:cNvPicPr/>
          <p:nvPr/>
        </p:nvPicPr>
        <p:blipFill>
          <a:blip r:embed="rId3"/>
          <a:stretch>
            <a:fillRect/>
          </a:stretch>
        </p:blipFill>
        <p:spPr>
          <a:xfrm>
            <a:off x="3797846" y="1425553"/>
            <a:ext cx="5166641" cy="373163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Rectangle 5"/>
          <p:cNvSpPr/>
          <p:nvPr/>
        </p:nvSpPr>
        <p:spPr>
          <a:xfrm>
            <a:off x="107504" y="1916832"/>
            <a:ext cx="3672408" cy="2862322"/>
          </a:xfrm>
          <a:prstGeom prst="rect">
            <a:avLst/>
          </a:prstGeom>
        </p:spPr>
        <p:txBody>
          <a:bodyPr wrap="square">
            <a:spAutoFit/>
          </a:bodyPr>
          <a:lstStyle/>
          <a:p>
            <a:r>
              <a:rPr lang="en-US" dirty="0"/>
              <a:t>O.S.I.R.I.S. </a:t>
            </a:r>
            <a:r>
              <a:rPr lang="en-US" dirty="0" smtClean="0"/>
              <a:t>(French acronym for “Tool </a:t>
            </a:r>
            <a:r>
              <a:rPr lang="en-US" dirty="0"/>
              <a:t>for Simulation of work under </a:t>
            </a:r>
            <a:r>
              <a:rPr lang="en-US" dirty="0" err="1"/>
              <a:t>ionising</a:t>
            </a:r>
            <a:r>
              <a:rPr lang="en-US" dirty="0"/>
              <a:t> </a:t>
            </a:r>
            <a:r>
              <a:rPr lang="en-US" dirty="0" smtClean="0"/>
              <a:t>radiation”) is an </a:t>
            </a:r>
            <a:r>
              <a:rPr lang="en-US" dirty="0"/>
              <a:t>innovative teaching tool </a:t>
            </a:r>
            <a:r>
              <a:rPr lang="en-US" dirty="0" smtClean="0"/>
              <a:t>developed by </a:t>
            </a:r>
            <a:r>
              <a:rPr lang="en-US" dirty="0"/>
              <a:t>The National Institute for Nuclear Science and Technology (INSTN /Teaching Unit of Cherbourg-</a:t>
            </a:r>
            <a:r>
              <a:rPr lang="en-US" dirty="0" err="1"/>
              <a:t>Octeville</a:t>
            </a:r>
            <a:r>
              <a:rPr lang="en-US" dirty="0"/>
              <a:t>) and OREKA (Company specialized in engineering 3D software</a:t>
            </a:r>
            <a:r>
              <a:rPr lang="en-US" dirty="0" smtClean="0"/>
              <a:t>). </a:t>
            </a:r>
            <a:endParaRPr lang="fr-FR" dirty="0"/>
          </a:p>
        </p:txBody>
      </p:sp>
      <p:sp>
        <p:nvSpPr>
          <p:cNvPr id="8" name="Rectangle 7"/>
          <p:cNvSpPr/>
          <p:nvPr/>
        </p:nvSpPr>
        <p:spPr>
          <a:xfrm>
            <a:off x="5148064" y="5309088"/>
            <a:ext cx="3456384" cy="307777"/>
          </a:xfrm>
          <a:prstGeom prst="rect">
            <a:avLst/>
          </a:prstGeom>
        </p:spPr>
        <p:txBody>
          <a:bodyPr wrap="square">
            <a:spAutoFit/>
          </a:bodyPr>
          <a:lstStyle/>
          <a:p>
            <a:r>
              <a:rPr lang="fr-FR" sz="1400" b="1" i="1" u="sng" dirty="0" smtClean="0"/>
              <a:t>Picture </a:t>
            </a:r>
            <a:r>
              <a:rPr lang="fr-FR" sz="1400" b="1" i="1" u="sng" dirty="0"/>
              <a:t>1 : </a:t>
            </a:r>
            <a:r>
              <a:rPr lang="fr-FR" sz="1400" i="1" u="sng" dirty="0" smtClean="0"/>
              <a:t>OSIRIS Home page</a:t>
            </a:r>
            <a:endParaRPr lang="fr-FR" sz="1400" i="1" u="sng" dirty="0"/>
          </a:p>
        </p:txBody>
      </p:sp>
    </p:spTree>
    <p:extLst>
      <p:ext uri="{BB962C8B-B14F-4D97-AF65-F5344CB8AC3E}">
        <p14:creationId xmlns:p14="http://schemas.microsoft.com/office/powerpoint/2010/main" val="810381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Functionalities of the game</a:t>
            </a:r>
            <a:endParaRPr lang="en-US" dirty="0"/>
          </a:p>
        </p:txBody>
      </p:sp>
      <p:sp>
        <p:nvSpPr>
          <p:cNvPr id="8" name="Rectangle 7"/>
          <p:cNvSpPr/>
          <p:nvPr/>
        </p:nvSpPr>
        <p:spPr>
          <a:xfrm>
            <a:off x="179512" y="908720"/>
            <a:ext cx="8712968" cy="3631763"/>
          </a:xfrm>
          <a:prstGeom prst="rect">
            <a:avLst/>
          </a:prstGeom>
        </p:spPr>
        <p:txBody>
          <a:bodyPr wrap="square">
            <a:spAutoFit/>
          </a:bodyPr>
          <a:lstStyle/>
          <a:p>
            <a:pPr>
              <a:spcAft>
                <a:spcPts val="1200"/>
              </a:spcAft>
            </a:pPr>
            <a:r>
              <a:rPr lang="en-US" dirty="0"/>
              <a:t>Through the use of this serious game, </a:t>
            </a:r>
            <a:r>
              <a:rPr lang="en-US" dirty="0" smtClean="0"/>
              <a:t>trainees </a:t>
            </a:r>
            <a:r>
              <a:rPr lang="en-US" dirty="0"/>
              <a:t>must: </a:t>
            </a:r>
            <a:endParaRPr lang="en-US" dirty="0" smtClean="0"/>
          </a:p>
          <a:p>
            <a:pPr marL="285750" indent="-285750">
              <a:spcAft>
                <a:spcPts val="1200"/>
              </a:spcAft>
              <a:buFont typeface="Arial" panose="020B0604020202020204" pitchFamily="34" charset="0"/>
              <a:buChar char="−"/>
            </a:pPr>
            <a:r>
              <a:rPr lang="en-US" dirty="0" smtClean="0">
                <a:solidFill>
                  <a:srgbClr val="FF0000"/>
                </a:solidFill>
              </a:rPr>
              <a:t>Carry </a:t>
            </a:r>
            <a:r>
              <a:rPr lang="en-US" dirty="0">
                <a:solidFill>
                  <a:srgbClr val="FF0000"/>
                </a:solidFill>
              </a:rPr>
              <a:t>out dose rate measures and loose radioactive contamination control</a:t>
            </a:r>
            <a:r>
              <a:rPr lang="en-US" dirty="0"/>
              <a:t> to establish a predictive dose </a:t>
            </a:r>
            <a:r>
              <a:rPr lang="en-US" dirty="0" smtClean="0"/>
              <a:t>evaluation,</a:t>
            </a:r>
          </a:p>
          <a:p>
            <a:pPr marL="285750" indent="-285750">
              <a:spcAft>
                <a:spcPts val="1200"/>
              </a:spcAft>
              <a:buFont typeface="Arial" panose="020B0604020202020204" pitchFamily="34" charset="0"/>
              <a:buChar char="−"/>
            </a:pPr>
            <a:r>
              <a:rPr lang="en-US" dirty="0" smtClean="0">
                <a:solidFill>
                  <a:srgbClr val="FF0000"/>
                </a:solidFill>
              </a:rPr>
              <a:t>Think </a:t>
            </a:r>
            <a:r>
              <a:rPr lang="en-US" dirty="0">
                <a:solidFill>
                  <a:srgbClr val="FF0000"/>
                </a:solidFill>
              </a:rPr>
              <a:t>about </a:t>
            </a:r>
            <a:r>
              <a:rPr lang="en-US" dirty="0" smtClean="0">
                <a:solidFill>
                  <a:srgbClr val="FF0000"/>
                </a:solidFill>
              </a:rPr>
              <a:t>radiation warning signs </a:t>
            </a:r>
            <a:r>
              <a:rPr lang="en-US" dirty="0" smtClean="0"/>
              <a:t>to </a:t>
            </a:r>
            <a:r>
              <a:rPr lang="en-US" dirty="0"/>
              <a:t>put in place at the workstation </a:t>
            </a:r>
            <a:r>
              <a:rPr lang="en-US" dirty="0" smtClean="0"/>
              <a:t>and </a:t>
            </a:r>
            <a:r>
              <a:rPr lang="en-US" dirty="0"/>
              <a:t>on the </a:t>
            </a:r>
            <a:r>
              <a:rPr lang="en-US" dirty="0" smtClean="0"/>
              <a:t>necessary collective </a:t>
            </a:r>
            <a:r>
              <a:rPr lang="en-US" dirty="0"/>
              <a:t>or portable control </a:t>
            </a:r>
            <a:r>
              <a:rPr lang="en-US" dirty="0" smtClean="0"/>
              <a:t>instruments.</a:t>
            </a:r>
          </a:p>
          <a:p>
            <a:pPr marL="285750" indent="-285750">
              <a:spcAft>
                <a:spcPts val="1200"/>
              </a:spcAft>
              <a:buFont typeface="Arial" panose="020B0604020202020204" pitchFamily="34" charset="0"/>
              <a:buChar char="−"/>
            </a:pPr>
            <a:r>
              <a:rPr lang="en-US" dirty="0" smtClean="0"/>
              <a:t>Implement </a:t>
            </a:r>
            <a:r>
              <a:rPr lang="en-US" dirty="0"/>
              <a:t>the principles of radiation </a:t>
            </a:r>
            <a:r>
              <a:rPr lang="en-US" dirty="0" smtClean="0"/>
              <a:t>protection, in particular the </a:t>
            </a:r>
            <a:r>
              <a:rPr lang="en-US" dirty="0" smtClean="0">
                <a:solidFill>
                  <a:srgbClr val="FF0000"/>
                </a:solidFill>
              </a:rPr>
              <a:t>ALARA principle</a:t>
            </a:r>
            <a:r>
              <a:rPr lang="en-US" dirty="0" smtClean="0"/>
              <a:t>.</a:t>
            </a:r>
          </a:p>
          <a:p>
            <a:pPr marL="285750" indent="-285750">
              <a:spcAft>
                <a:spcPts val="1200"/>
              </a:spcAft>
              <a:buFont typeface="Arial" panose="020B0604020202020204" pitchFamily="34" charset="0"/>
              <a:buChar char="−"/>
            </a:pPr>
            <a:r>
              <a:rPr lang="en-GB" dirty="0" smtClean="0">
                <a:solidFill>
                  <a:srgbClr val="FF0000"/>
                </a:solidFill>
              </a:rPr>
              <a:t>Analyse </a:t>
            </a:r>
            <a:r>
              <a:rPr lang="en-GB" dirty="0">
                <a:solidFill>
                  <a:srgbClr val="FF0000"/>
                </a:solidFill>
              </a:rPr>
              <a:t>the discrepancy between the predictive</a:t>
            </a:r>
            <a:r>
              <a:rPr lang="en-GB" dirty="0"/>
              <a:t> collective dose and the collective dose achieved.</a:t>
            </a:r>
          </a:p>
          <a:p>
            <a:pPr marL="285750" indent="-285750">
              <a:spcAft>
                <a:spcPts val="1200"/>
              </a:spcAft>
              <a:buFont typeface="Arial" panose="020B0604020202020204" pitchFamily="34" charset="0"/>
              <a:buChar char="−"/>
            </a:pPr>
            <a:r>
              <a:rPr lang="en-GB" dirty="0"/>
              <a:t> </a:t>
            </a:r>
            <a:r>
              <a:rPr lang="en-GB" dirty="0" smtClean="0"/>
              <a:t>Know </a:t>
            </a:r>
            <a:r>
              <a:rPr lang="en-GB" dirty="0">
                <a:solidFill>
                  <a:srgbClr val="FF0000"/>
                </a:solidFill>
              </a:rPr>
              <a:t>how to react in case of emergency or in an irregular situation</a:t>
            </a:r>
            <a:r>
              <a:rPr lang="en-GB" dirty="0"/>
              <a:t> (for example an alarm on an electronic dosimeter).</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11" y="4507944"/>
            <a:ext cx="3202446" cy="1801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231957" y="5064025"/>
            <a:ext cx="1416157" cy="738664"/>
          </a:xfrm>
          <a:prstGeom prst="rect">
            <a:avLst/>
          </a:prstGeom>
        </p:spPr>
        <p:txBody>
          <a:bodyPr wrap="square">
            <a:spAutoFit/>
          </a:bodyPr>
          <a:lstStyle/>
          <a:p>
            <a:pPr algn="ctr"/>
            <a:r>
              <a:rPr lang="fr-FR" sz="1400" b="1" i="1" u="sng" dirty="0"/>
              <a:t>Picture </a:t>
            </a:r>
            <a:r>
              <a:rPr lang="fr-FR" sz="1400" b="1" i="1" u="sng" dirty="0" smtClean="0"/>
              <a:t>3 </a:t>
            </a:r>
            <a:r>
              <a:rPr lang="fr-FR" sz="1400" b="1" i="1" u="sng" dirty="0"/>
              <a:t>: </a:t>
            </a:r>
            <a:r>
              <a:rPr lang="fr-FR" sz="1400" i="1" u="sng" dirty="0"/>
              <a:t>OSIRIS </a:t>
            </a:r>
            <a:r>
              <a:rPr lang="fr-FR" sz="1400" i="1" u="sng" dirty="0" smtClean="0"/>
              <a:t>ALARA menu</a:t>
            </a:r>
            <a:endParaRPr lang="fr-FR" sz="1400" i="1" u="sng" dirty="0"/>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73530" y="4312577"/>
            <a:ext cx="3618950" cy="2035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5148064" y="6309320"/>
            <a:ext cx="3888432" cy="523220"/>
          </a:xfrm>
          <a:prstGeom prst="rect">
            <a:avLst/>
          </a:prstGeom>
        </p:spPr>
        <p:txBody>
          <a:bodyPr wrap="square">
            <a:spAutoFit/>
          </a:bodyPr>
          <a:lstStyle/>
          <a:p>
            <a:pPr algn="ctr"/>
            <a:r>
              <a:rPr lang="fr-FR" sz="1400" b="1" i="1" u="sng" dirty="0"/>
              <a:t>Picture </a:t>
            </a:r>
            <a:r>
              <a:rPr lang="fr-FR" sz="1400" b="1" i="1" u="sng" dirty="0" smtClean="0"/>
              <a:t>4 </a:t>
            </a:r>
            <a:r>
              <a:rPr lang="fr-FR" sz="1400" b="1" i="1" u="sng" dirty="0"/>
              <a:t>: </a:t>
            </a:r>
            <a:r>
              <a:rPr lang="fr-FR" sz="1400" i="1" u="sng" dirty="0"/>
              <a:t>OSIRIS </a:t>
            </a:r>
            <a:r>
              <a:rPr lang="en-US" sz="1400" i="1" u="sng" dirty="0" smtClean="0"/>
              <a:t>markup</a:t>
            </a:r>
            <a:r>
              <a:rPr lang="fr-FR" sz="1400" i="1" u="sng" dirty="0" smtClean="0"/>
              <a:t> and instruments </a:t>
            </a:r>
            <a:r>
              <a:rPr lang="en-US" sz="1400" i="1" u="sng" dirty="0" smtClean="0"/>
              <a:t>menu</a:t>
            </a:r>
            <a:endParaRPr lang="en-US" sz="1400" i="1" u="sng" dirty="0"/>
          </a:p>
        </p:txBody>
      </p:sp>
    </p:spTree>
    <p:extLst>
      <p:ext uri="{BB962C8B-B14F-4D97-AF65-F5344CB8AC3E}">
        <p14:creationId xmlns:p14="http://schemas.microsoft.com/office/powerpoint/2010/main" val="4055533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Location of the </a:t>
            </a:r>
            <a:r>
              <a:rPr lang="fr-FR" dirty="0" smtClean="0"/>
              <a:t>case </a:t>
            </a:r>
            <a:r>
              <a:rPr lang="fr-FR" dirty="0" err="1" smtClean="0"/>
              <a:t>study</a:t>
            </a:r>
            <a:endParaRPr lang="fr-F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409728"/>
            <a:ext cx="5155773"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7984" y="1253827"/>
            <a:ext cx="2147205" cy="312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Bulle ronde 2"/>
          <p:cNvSpPr/>
          <p:nvPr/>
        </p:nvSpPr>
        <p:spPr>
          <a:xfrm>
            <a:off x="2805432" y="1043483"/>
            <a:ext cx="3206727" cy="3681661"/>
          </a:xfrm>
          <a:prstGeom prst="wedgeEllipseCallout">
            <a:avLst>
              <a:gd name="adj1" fmla="val -79432"/>
              <a:gd name="adj2" fmla="val 77656"/>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5868144" y="3986480"/>
            <a:ext cx="2987824" cy="2031325"/>
          </a:xfrm>
          <a:prstGeom prst="rect">
            <a:avLst/>
          </a:prstGeom>
        </p:spPr>
        <p:txBody>
          <a:bodyPr wrap="square">
            <a:spAutoFit/>
          </a:bodyPr>
          <a:lstStyle/>
          <a:p>
            <a:pPr algn="ctr"/>
            <a:r>
              <a:rPr lang="en-US" dirty="0"/>
              <a:t>The case study takes place in the steam generator building, at the level of the bottom of a steam generator,  during a checking operation of tubes by using Eddy currents. </a:t>
            </a:r>
            <a:endParaRPr lang="fr-FR" dirty="0"/>
          </a:p>
        </p:txBody>
      </p:sp>
    </p:spTree>
    <p:extLst>
      <p:ext uri="{BB962C8B-B14F-4D97-AF65-F5344CB8AC3E}">
        <p14:creationId xmlns:p14="http://schemas.microsoft.com/office/powerpoint/2010/main" val="4021850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 3"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084972"/>
            <a:ext cx="6642694" cy="370181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fr-FR" dirty="0" smtClean="0"/>
              <a:t>OSIRIS navigation interface</a:t>
            </a:r>
            <a:endParaRPr lang="fr-FR" dirty="0"/>
          </a:p>
        </p:txBody>
      </p:sp>
      <p:sp>
        <p:nvSpPr>
          <p:cNvPr id="6" name="Rectangle 5"/>
          <p:cNvSpPr/>
          <p:nvPr/>
        </p:nvSpPr>
        <p:spPr>
          <a:xfrm>
            <a:off x="107504" y="5805264"/>
            <a:ext cx="1986857" cy="928066"/>
          </a:xfrm>
          <a:prstGeom prst="wedgeRectCallout">
            <a:avLst>
              <a:gd name="adj1" fmla="val 10684"/>
              <a:gd name="adj2" fmla="val -68102"/>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t>Duration of stay and effective dose received</a:t>
            </a:r>
            <a:endParaRPr lang="en-GB" sz="1600" dirty="0"/>
          </a:p>
        </p:txBody>
      </p:sp>
      <p:sp>
        <p:nvSpPr>
          <p:cNvPr id="7" name="Rectangle 6"/>
          <p:cNvSpPr/>
          <p:nvPr/>
        </p:nvSpPr>
        <p:spPr>
          <a:xfrm>
            <a:off x="2483768" y="6088901"/>
            <a:ext cx="4067800" cy="720080"/>
          </a:xfrm>
          <a:prstGeom prst="wedgeRectCallout">
            <a:avLst>
              <a:gd name="adj1" fmla="val 3128"/>
              <a:gd name="adj2" fmla="val -107582"/>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600" dirty="0" smtClean="0"/>
              <a:t>Command options, dose rate measured and survey instruments available </a:t>
            </a:r>
            <a:endParaRPr lang="en-GB" sz="1600" dirty="0"/>
          </a:p>
        </p:txBody>
      </p:sp>
      <p:sp>
        <p:nvSpPr>
          <p:cNvPr id="8" name="Rectangle 7"/>
          <p:cNvSpPr/>
          <p:nvPr/>
        </p:nvSpPr>
        <p:spPr>
          <a:xfrm>
            <a:off x="7110238" y="6127575"/>
            <a:ext cx="1325003" cy="681406"/>
          </a:xfrm>
          <a:prstGeom prst="wedgeRectCallout">
            <a:avLst>
              <a:gd name="adj1" fmla="val -64192"/>
              <a:gd name="adj2" fmla="val -127370"/>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t>Map locator</a:t>
            </a:r>
            <a:endParaRPr lang="en-GB" dirty="0"/>
          </a:p>
        </p:txBody>
      </p:sp>
      <p:sp>
        <p:nvSpPr>
          <p:cNvPr id="10" name="Rectangle 9"/>
          <p:cNvSpPr/>
          <p:nvPr/>
        </p:nvSpPr>
        <p:spPr>
          <a:xfrm>
            <a:off x="323528" y="1052736"/>
            <a:ext cx="8712968" cy="923330"/>
          </a:xfrm>
          <a:prstGeom prst="rect">
            <a:avLst/>
          </a:prstGeom>
        </p:spPr>
        <p:txBody>
          <a:bodyPr wrap="square">
            <a:spAutoFit/>
          </a:bodyPr>
          <a:lstStyle/>
          <a:p>
            <a:pPr algn="ctr"/>
            <a:r>
              <a:rPr lang="en-US" dirty="0"/>
              <a:t>The tool is built on a virtual 3D environment in which users operate in a totally free way in the first-person (the user is immersed in the scene as if the press camera was positioned at eye level). </a:t>
            </a:r>
            <a:endParaRPr lang="fr-FR" dirty="0"/>
          </a:p>
        </p:txBody>
      </p:sp>
      <p:sp>
        <p:nvSpPr>
          <p:cNvPr id="9" name="Rectangle 8"/>
          <p:cNvSpPr/>
          <p:nvPr/>
        </p:nvSpPr>
        <p:spPr>
          <a:xfrm>
            <a:off x="7262151" y="3068960"/>
            <a:ext cx="1881849" cy="738664"/>
          </a:xfrm>
          <a:prstGeom prst="rect">
            <a:avLst/>
          </a:prstGeom>
        </p:spPr>
        <p:txBody>
          <a:bodyPr wrap="square">
            <a:spAutoFit/>
          </a:bodyPr>
          <a:lstStyle/>
          <a:p>
            <a:pPr algn="ctr"/>
            <a:r>
              <a:rPr lang="en-US" sz="1400" b="1" i="1" dirty="0"/>
              <a:t>Picture </a:t>
            </a:r>
            <a:r>
              <a:rPr lang="en-US" sz="1400" b="1" i="1" dirty="0" smtClean="0"/>
              <a:t>2 </a:t>
            </a:r>
            <a:r>
              <a:rPr lang="en-US" sz="1400" i="1" dirty="0"/>
              <a:t>: </a:t>
            </a:r>
            <a:endParaRPr lang="en-US" sz="1400" i="1" dirty="0" smtClean="0"/>
          </a:p>
          <a:p>
            <a:pPr algn="ctr"/>
            <a:r>
              <a:rPr lang="en-US" sz="1400" i="1" dirty="0" smtClean="0"/>
              <a:t>OSIRIS Navigation interface</a:t>
            </a:r>
            <a:endParaRPr lang="en-US" sz="1400" i="1" dirty="0"/>
          </a:p>
        </p:txBody>
      </p:sp>
    </p:spTree>
    <p:extLst>
      <p:ext uri="{BB962C8B-B14F-4D97-AF65-F5344CB8AC3E}">
        <p14:creationId xmlns:p14="http://schemas.microsoft.com/office/powerpoint/2010/main" val="1294486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s_presentation_PPT">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modele_presentation INSTN</Template>
  <TotalTime>5996</TotalTime>
  <Words>1826</Words>
  <Application>Microsoft Office PowerPoint</Application>
  <PresentationFormat>Affichage à l'écran (4:3)</PresentationFormat>
  <Paragraphs>209</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Times New Roman</vt:lpstr>
      <vt:lpstr>Wingdings</vt:lpstr>
      <vt:lpstr>modèles_presentation_PPT</vt:lpstr>
      <vt:lpstr>SERIOUS 3D GAME FOR EDUCATION AND TRAINING IN RADIATION PROTECTION</vt:lpstr>
      <vt:lpstr>Summary of presentation</vt:lpstr>
      <vt:lpstr>L’INSTN</vt:lpstr>
      <vt:lpstr>Why a 3D simulation tool  ?</vt:lpstr>
      <vt:lpstr>Examples of Simulation Tools investment</vt:lpstr>
      <vt:lpstr>OSIRIS</vt:lpstr>
      <vt:lpstr>Functionalities of the game</vt:lpstr>
      <vt:lpstr>Location of the case study</vt:lpstr>
      <vt:lpstr>OSIRIS navigation interface</vt:lpstr>
      <vt:lpstr>Our initial feedback : trainees</vt:lpstr>
      <vt:lpstr>Conclusion</vt:lpstr>
      <vt:lpstr>Thank you for your attention</vt:lpstr>
    </vt:vector>
  </TitlesOfParts>
  <Company>CEA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SERIOUS 3D GAMES FOR EDUCATION AND TRAINING IN RADIATION PROTECTION</dc:title>
  <dc:creator>Alain PIN</dc:creator>
  <cp:lastModifiedBy>Alain PIN</cp:lastModifiedBy>
  <cp:revision>243</cp:revision>
  <cp:lastPrinted>2014-05-05T09:29:35Z</cp:lastPrinted>
  <dcterms:created xsi:type="dcterms:W3CDTF">2013-02-18T17:36:11Z</dcterms:created>
  <dcterms:modified xsi:type="dcterms:W3CDTF">2014-05-07T15:31:04Z</dcterms:modified>
</cp:coreProperties>
</file>