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48" r:id="rId1"/>
  </p:sldMasterIdLst>
  <p:notesMasterIdLst>
    <p:notesMasterId r:id="rId25"/>
  </p:notesMasterIdLst>
  <p:handoutMasterIdLst>
    <p:handoutMasterId r:id="rId26"/>
  </p:handoutMasterIdLst>
  <p:sldIdLst>
    <p:sldId id="256" r:id="rId2"/>
    <p:sldId id="343" r:id="rId3"/>
    <p:sldId id="329" r:id="rId4"/>
    <p:sldId id="330" r:id="rId5"/>
    <p:sldId id="331" r:id="rId6"/>
    <p:sldId id="332" r:id="rId7"/>
    <p:sldId id="344" r:id="rId8"/>
    <p:sldId id="333" r:id="rId9"/>
    <p:sldId id="334" r:id="rId10"/>
    <p:sldId id="345" r:id="rId11"/>
    <p:sldId id="335" r:id="rId12"/>
    <p:sldId id="346" r:id="rId13"/>
    <p:sldId id="336" r:id="rId14"/>
    <p:sldId id="337" r:id="rId15"/>
    <p:sldId id="347" r:id="rId16"/>
    <p:sldId id="338" r:id="rId17"/>
    <p:sldId id="348" r:id="rId18"/>
    <p:sldId id="339" r:id="rId19"/>
    <p:sldId id="340" r:id="rId20"/>
    <p:sldId id="341" r:id="rId21"/>
    <p:sldId id="342" r:id="rId22"/>
    <p:sldId id="349" r:id="rId23"/>
    <p:sldId id="350" r:id="rId24"/>
  </p:sldIdLst>
  <p:sldSz cx="9902825" cy="6858000"/>
  <p:notesSz cx="6662738" cy="9866313"/>
  <p:embeddedFontLst>
    <p:embeddedFont>
      <p:font typeface="Arial Unicode MS" panose="020B0604020202020204" pitchFamily="34" charset="-128"/>
      <p:regular r:id="rId27"/>
    </p:embeddedFont>
  </p:embeddedFontLst>
  <p:defaultTextStyle>
    <a:defPPr>
      <a:defRPr lang="en-GB"/>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1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CCFF"/>
    <a:srgbClr val="FFFFFF"/>
    <a:srgbClr val="33CCFF"/>
    <a:srgbClr val="CCFF33"/>
    <a:srgbClr val="99FF33"/>
    <a:srgbClr val="CC33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15" autoAdjust="0"/>
    <p:restoredTop sz="86352" autoAdjust="0"/>
  </p:normalViewPr>
  <p:slideViewPr>
    <p:cSldViewPr>
      <p:cViewPr varScale="1">
        <p:scale>
          <a:sx n="75" d="100"/>
          <a:sy n="75" d="100"/>
        </p:scale>
        <p:origin x="782" y="53"/>
      </p:cViewPr>
      <p:guideLst>
        <p:guide orient="horz" pos="2160"/>
        <p:guide pos="3119"/>
      </p:guideLst>
    </p:cSldViewPr>
  </p:slideViewPr>
  <p:outlineViewPr>
    <p:cViewPr>
      <p:scale>
        <a:sx n="33" d="100"/>
        <a:sy n="33" d="100"/>
      </p:scale>
      <p:origin x="0" y="-26333"/>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887663" cy="492125"/>
          </a:xfrm>
          <a:prstGeom prst="rect">
            <a:avLst/>
          </a:prstGeom>
          <a:noFill/>
          <a:ln w="9525">
            <a:noFill/>
            <a:miter lim="800000"/>
            <a:headEnd/>
            <a:tailEnd/>
          </a:ln>
          <a:effectLst/>
        </p:spPr>
        <p:txBody>
          <a:bodyPr vert="horz" wrap="square" lIns="91719" tIns="45859" rIns="91719" bIns="45859" numCol="1" anchor="t" anchorCtr="0" compatLnSpc="1">
            <a:prstTxWarp prst="textNoShape">
              <a:avLst/>
            </a:prstTxWarp>
          </a:bodyPr>
          <a:lstStyle>
            <a:lvl1pPr defTabSz="917575">
              <a:defRPr sz="1200">
                <a:latin typeface="Times New Roman" pitchFamily="18" charset="0"/>
              </a:defRPr>
            </a:lvl1pPr>
          </a:lstStyle>
          <a:p>
            <a:pPr>
              <a:defRPr/>
            </a:pPr>
            <a:endParaRPr lang="en-GB" dirty="0"/>
          </a:p>
        </p:txBody>
      </p:sp>
      <p:sp>
        <p:nvSpPr>
          <p:cNvPr id="22531" name="Rectangle 3"/>
          <p:cNvSpPr>
            <a:spLocks noGrp="1" noChangeArrowheads="1"/>
          </p:cNvSpPr>
          <p:nvPr>
            <p:ph type="dt" sz="quarter" idx="1"/>
          </p:nvPr>
        </p:nvSpPr>
        <p:spPr bwMode="auto">
          <a:xfrm>
            <a:off x="3775075" y="0"/>
            <a:ext cx="2887663" cy="492125"/>
          </a:xfrm>
          <a:prstGeom prst="rect">
            <a:avLst/>
          </a:prstGeom>
          <a:noFill/>
          <a:ln w="9525">
            <a:noFill/>
            <a:miter lim="800000"/>
            <a:headEnd/>
            <a:tailEnd/>
          </a:ln>
          <a:effectLst/>
        </p:spPr>
        <p:txBody>
          <a:bodyPr vert="horz" wrap="square" lIns="91719" tIns="45859" rIns="91719" bIns="45859" numCol="1" anchor="t" anchorCtr="0" compatLnSpc="1">
            <a:prstTxWarp prst="textNoShape">
              <a:avLst/>
            </a:prstTxWarp>
          </a:bodyPr>
          <a:lstStyle>
            <a:lvl1pPr algn="r" defTabSz="917575">
              <a:defRPr sz="1200">
                <a:latin typeface="Times New Roman" pitchFamily="18" charset="0"/>
              </a:defRPr>
            </a:lvl1pPr>
          </a:lstStyle>
          <a:p>
            <a:pPr>
              <a:defRPr/>
            </a:pPr>
            <a:endParaRPr lang="en-GB" dirty="0"/>
          </a:p>
        </p:txBody>
      </p:sp>
      <p:sp>
        <p:nvSpPr>
          <p:cNvPr id="22532" name="Rectangle 4"/>
          <p:cNvSpPr>
            <a:spLocks noGrp="1" noChangeArrowheads="1"/>
          </p:cNvSpPr>
          <p:nvPr>
            <p:ph type="ftr" sz="quarter" idx="2"/>
          </p:nvPr>
        </p:nvSpPr>
        <p:spPr bwMode="auto">
          <a:xfrm>
            <a:off x="0" y="9374188"/>
            <a:ext cx="2887663" cy="492125"/>
          </a:xfrm>
          <a:prstGeom prst="rect">
            <a:avLst/>
          </a:prstGeom>
          <a:noFill/>
          <a:ln w="9525">
            <a:noFill/>
            <a:miter lim="800000"/>
            <a:headEnd/>
            <a:tailEnd/>
          </a:ln>
          <a:effectLst/>
        </p:spPr>
        <p:txBody>
          <a:bodyPr vert="horz" wrap="square" lIns="91719" tIns="45859" rIns="91719" bIns="45859" numCol="1" anchor="b" anchorCtr="0" compatLnSpc="1">
            <a:prstTxWarp prst="textNoShape">
              <a:avLst/>
            </a:prstTxWarp>
          </a:bodyPr>
          <a:lstStyle>
            <a:lvl1pPr defTabSz="917575">
              <a:defRPr sz="1200">
                <a:latin typeface="Times New Roman" pitchFamily="18" charset="0"/>
              </a:defRPr>
            </a:lvl1pPr>
          </a:lstStyle>
          <a:p>
            <a:pPr>
              <a:defRPr/>
            </a:pPr>
            <a:endParaRPr lang="en-GB" dirty="0"/>
          </a:p>
        </p:txBody>
      </p:sp>
      <p:sp>
        <p:nvSpPr>
          <p:cNvPr id="22533" name="Rectangle 5"/>
          <p:cNvSpPr>
            <a:spLocks noGrp="1" noChangeArrowheads="1"/>
          </p:cNvSpPr>
          <p:nvPr>
            <p:ph type="sldNum" sz="quarter" idx="3"/>
          </p:nvPr>
        </p:nvSpPr>
        <p:spPr bwMode="auto">
          <a:xfrm>
            <a:off x="3775075" y="9374188"/>
            <a:ext cx="2887663" cy="492125"/>
          </a:xfrm>
          <a:prstGeom prst="rect">
            <a:avLst/>
          </a:prstGeom>
          <a:noFill/>
          <a:ln w="9525">
            <a:noFill/>
            <a:miter lim="800000"/>
            <a:headEnd/>
            <a:tailEnd/>
          </a:ln>
          <a:effectLst/>
        </p:spPr>
        <p:txBody>
          <a:bodyPr vert="horz" wrap="square" lIns="91719" tIns="45859" rIns="91719" bIns="45859" numCol="1" anchor="b" anchorCtr="0" compatLnSpc="1">
            <a:prstTxWarp prst="textNoShape">
              <a:avLst/>
            </a:prstTxWarp>
          </a:bodyPr>
          <a:lstStyle>
            <a:lvl1pPr algn="r" defTabSz="917575">
              <a:defRPr sz="1200">
                <a:latin typeface="Times New Roman" pitchFamily="18" charset="0"/>
              </a:defRPr>
            </a:lvl1pPr>
          </a:lstStyle>
          <a:p>
            <a:pPr>
              <a:defRPr/>
            </a:pPr>
            <a:fld id="{4F3414CB-C09C-4367-898A-17C7234DA631}" type="slidenum">
              <a:rPr lang="en-GB"/>
              <a:pPr>
                <a:defRPr/>
              </a:pPr>
              <a:t>‹#›</a:t>
            </a:fld>
            <a:endParaRPr lang="en-GB" dirty="0"/>
          </a:p>
        </p:txBody>
      </p:sp>
    </p:spTree>
    <p:extLst>
      <p:ext uri="{BB962C8B-B14F-4D97-AF65-F5344CB8AC3E}">
        <p14:creationId xmlns:p14="http://schemas.microsoft.com/office/powerpoint/2010/main" val="20176563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7663" cy="492125"/>
          </a:xfrm>
          <a:prstGeom prst="rect">
            <a:avLst/>
          </a:prstGeom>
          <a:noFill/>
          <a:ln w="9525">
            <a:noFill/>
            <a:miter lim="800000"/>
            <a:headEnd/>
            <a:tailEnd/>
          </a:ln>
          <a:effectLst/>
        </p:spPr>
        <p:txBody>
          <a:bodyPr vert="horz" wrap="square" lIns="91719" tIns="45859" rIns="91719" bIns="45859" numCol="1" anchor="t" anchorCtr="0" compatLnSpc="1">
            <a:prstTxWarp prst="textNoShape">
              <a:avLst/>
            </a:prstTxWarp>
          </a:bodyPr>
          <a:lstStyle>
            <a:lvl1pPr defTabSz="917575">
              <a:defRPr sz="1200">
                <a:latin typeface="Times New Roman" pitchFamily="18" charset="0"/>
              </a:defRPr>
            </a:lvl1pPr>
          </a:lstStyle>
          <a:p>
            <a:pPr>
              <a:defRPr/>
            </a:pPr>
            <a:endParaRPr lang="en-GB" dirty="0"/>
          </a:p>
        </p:txBody>
      </p:sp>
      <p:sp>
        <p:nvSpPr>
          <p:cNvPr id="3075" name="Rectangle 3"/>
          <p:cNvSpPr>
            <a:spLocks noGrp="1" noChangeArrowheads="1"/>
          </p:cNvSpPr>
          <p:nvPr>
            <p:ph type="dt" idx="1"/>
          </p:nvPr>
        </p:nvSpPr>
        <p:spPr bwMode="auto">
          <a:xfrm>
            <a:off x="3775075" y="0"/>
            <a:ext cx="2887663" cy="492125"/>
          </a:xfrm>
          <a:prstGeom prst="rect">
            <a:avLst/>
          </a:prstGeom>
          <a:noFill/>
          <a:ln w="9525">
            <a:noFill/>
            <a:miter lim="800000"/>
            <a:headEnd/>
            <a:tailEnd/>
          </a:ln>
          <a:effectLst/>
        </p:spPr>
        <p:txBody>
          <a:bodyPr vert="horz" wrap="square" lIns="91719" tIns="45859" rIns="91719" bIns="45859" numCol="1" anchor="t" anchorCtr="0" compatLnSpc="1">
            <a:prstTxWarp prst="textNoShape">
              <a:avLst/>
            </a:prstTxWarp>
          </a:bodyPr>
          <a:lstStyle>
            <a:lvl1pPr algn="r" defTabSz="917575">
              <a:defRPr sz="1200">
                <a:latin typeface="Times New Roman" pitchFamily="18" charset="0"/>
              </a:defRPr>
            </a:lvl1pPr>
          </a:lstStyle>
          <a:p>
            <a:pPr>
              <a:defRPr/>
            </a:pPr>
            <a:endParaRPr lang="en-GB" dirty="0"/>
          </a:p>
        </p:txBody>
      </p:sp>
      <p:sp>
        <p:nvSpPr>
          <p:cNvPr id="8196" name="Rectangle 4"/>
          <p:cNvSpPr>
            <a:spLocks noGrp="1" noRot="1" noChangeAspect="1" noChangeArrowheads="1" noTextEdit="1"/>
          </p:cNvSpPr>
          <p:nvPr>
            <p:ph type="sldImg" idx="2"/>
          </p:nvPr>
        </p:nvSpPr>
        <p:spPr bwMode="auto">
          <a:xfrm>
            <a:off x="660400" y="739775"/>
            <a:ext cx="5343525" cy="3700463"/>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89000" y="4687888"/>
            <a:ext cx="4884738" cy="4438650"/>
          </a:xfrm>
          <a:prstGeom prst="rect">
            <a:avLst/>
          </a:prstGeom>
          <a:noFill/>
          <a:ln w="9525">
            <a:noFill/>
            <a:miter lim="800000"/>
            <a:headEnd/>
            <a:tailEnd/>
          </a:ln>
          <a:effectLst/>
        </p:spPr>
        <p:txBody>
          <a:bodyPr vert="horz" wrap="square" lIns="91719" tIns="45859" rIns="91719" bIns="4585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9374188"/>
            <a:ext cx="2887663" cy="492125"/>
          </a:xfrm>
          <a:prstGeom prst="rect">
            <a:avLst/>
          </a:prstGeom>
          <a:noFill/>
          <a:ln w="9525">
            <a:noFill/>
            <a:miter lim="800000"/>
            <a:headEnd/>
            <a:tailEnd/>
          </a:ln>
          <a:effectLst/>
        </p:spPr>
        <p:txBody>
          <a:bodyPr vert="horz" wrap="square" lIns="91719" tIns="45859" rIns="91719" bIns="45859" numCol="1" anchor="b" anchorCtr="0" compatLnSpc="1">
            <a:prstTxWarp prst="textNoShape">
              <a:avLst/>
            </a:prstTxWarp>
          </a:bodyPr>
          <a:lstStyle>
            <a:lvl1pPr defTabSz="917575">
              <a:defRPr sz="1200">
                <a:latin typeface="Times New Roman" pitchFamily="18" charset="0"/>
              </a:defRPr>
            </a:lvl1pPr>
          </a:lstStyle>
          <a:p>
            <a:pPr>
              <a:defRPr/>
            </a:pPr>
            <a:endParaRPr lang="en-GB" dirty="0"/>
          </a:p>
        </p:txBody>
      </p:sp>
      <p:sp>
        <p:nvSpPr>
          <p:cNvPr id="3079" name="Rectangle 7"/>
          <p:cNvSpPr>
            <a:spLocks noGrp="1" noChangeArrowheads="1"/>
          </p:cNvSpPr>
          <p:nvPr>
            <p:ph type="sldNum" sz="quarter" idx="5"/>
          </p:nvPr>
        </p:nvSpPr>
        <p:spPr bwMode="auto">
          <a:xfrm>
            <a:off x="3775075" y="9374188"/>
            <a:ext cx="2887663" cy="492125"/>
          </a:xfrm>
          <a:prstGeom prst="rect">
            <a:avLst/>
          </a:prstGeom>
          <a:noFill/>
          <a:ln w="9525">
            <a:noFill/>
            <a:miter lim="800000"/>
            <a:headEnd/>
            <a:tailEnd/>
          </a:ln>
          <a:effectLst/>
        </p:spPr>
        <p:txBody>
          <a:bodyPr vert="horz" wrap="square" lIns="91719" tIns="45859" rIns="91719" bIns="45859" numCol="1" anchor="b" anchorCtr="0" compatLnSpc="1">
            <a:prstTxWarp prst="textNoShape">
              <a:avLst/>
            </a:prstTxWarp>
          </a:bodyPr>
          <a:lstStyle>
            <a:lvl1pPr algn="r" defTabSz="917575">
              <a:defRPr sz="1200">
                <a:latin typeface="Times New Roman" pitchFamily="18" charset="0"/>
              </a:defRPr>
            </a:lvl1pPr>
          </a:lstStyle>
          <a:p>
            <a:pPr>
              <a:defRPr/>
            </a:pPr>
            <a:fld id="{FC95F969-972D-474D-9E34-648AEC72C609}" type="slidenum">
              <a:rPr lang="en-GB"/>
              <a:pPr>
                <a:defRPr/>
              </a:pPr>
              <a:t>‹#›</a:t>
            </a:fld>
            <a:endParaRPr lang="en-GB" dirty="0"/>
          </a:p>
        </p:txBody>
      </p:sp>
    </p:spTree>
    <p:extLst>
      <p:ext uri="{BB962C8B-B14F-4D97-AF65-F5344CB8AC3E}">
        <p14:creationId xmlns:p14="http://schemas.microsoft.com/office/powerpoint/2010/main" val="2949739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53673904-ABE6-4013-A1A3-C9F9D7EC82F8}" type="slidenum">
              <a:rPr lang="en-GB" smtClean="0"/>
              <a:pPr/>
              <a:t>1</a:t>
            </a:fld>
            <a:endParaRPr lang="en-GB" dirty="0"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endParaRPr lang="sl-SI" dirty="0" smtClean="0"/>
          </a:p>
        </p:txBody>
      </p:sp>
    </p:spTree>
    <p:extLst>
      <p:ext uri="{BB962C8B-B14F-4D97-AF65-F5344CB8AC3E}">
        <p14:creationId xmlns:p14="http://schemas.microsoft.com/office/powerpoint/2010/main" val="423575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pPr>
              <a:defRPr/>
            </a:pPr>
            <a:fld id="{FC95F969-972D-474D-9E34-648AEC72C609}" type="slidenum">
              <a:rPr lang="en-GB" smtClean="0"/>
              <a:pPr>
                <a:defRPr/>
              </a:pPr>
              <a:t>3</a:t>
            </a:fld>
            <a:endParaRPr lang="en-GB" dirty="0"/>
          </a:p>
        </p:txBody>
      </p:sp>
    </p:spTree>
    <p:extLst>
      <p:ext uri="{BB962C8B-B14F-4D97-AF65-F5344CB8AC3E}">
        <p14:creationId xmlns:p14="http://schemas.microsoft.com/office/powerpoint/2010/main" val="4040279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pPr>
              <a:defRPr/>
            </a:pPr>
            <a:fld id="{FC95F969-972D-474D-9E34-648AEC72C609}" type="slidenum">
              <a:rPr lang="en-GB" smtClean="0"/>
              <a:pPr>
                <a:defRPr/>
              </a:pPr>
              <a:t>8</a:t>
            </a:fld>
            <a:endParaRPr lang="en-GB" dirty="0"/>
          </a:p>
        </p:txBody>
      </p:sp>
    </p:spTree>
    <p:extLst>
      <p:ext uri="{BB962C8B-B14F-4D97-AF65-F5344CB8AC3E}">
        <p14:creationId xmlns:p14="http://schemas.microsoft.com/office/powerpoint/2010/main" val="1879121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l-SI" dirty="0"/>
          </a:p>
        </p:txBody>
      </p:sp>
      <p:sp>
        <p:nvSpPr>
          <p:cNvPr id="4" name="Slide Number Placeholder 3"/>
          <p:cNvSpPr>
            <a:spLocks noGrp="1"/>
          </p:cNvSpPr>
          <p:nvPr>
            <p:ph type="sldNum" sz="quarter" idx="10"/>
          </p:nvPr>
        </p:nvSpPr>
        <p:spPr/>
        <p:txBody>
          <a:bodyPr/>
          <a:lstStyle/>
          <a:p>
            <a:pPr>
              <a:defRPr/>
            </a:pPr>
            <a:fld id="{FC95F969-972D-474D-9E34-648AEC72C609}" type="slidenum">
              <a:rPr lang="en-GB" smtClean="0"/>
              <a:pPr>
                <a:defRPr/>
              </a:pPr>
              <a:t>21</a:t>
            </a:fld>
            <a:endParaRPr lang="en-GB" dirty="0"/>
          </a:p>
        </p:txBody>
      </p:sp>
    </p:spTree>
    <p:extLst>
      <p:ext uri="{BB962C8B-B14F-4D97-AF65-F5344CB8AC3E}">
        <p14:creationId xmlns:p14="http://schemas.microsoft.com/office/powerpoint/2010/main" val="2816955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cjtHisk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747125" y="369888"/>
            <a:ext cx="885825" cy="604837"/>
          </a:xfrm>
          <a:prstGeom prst="rect">
            <a:avLst/>
          </a:prstGeom>
          <a:noFill/>
          <a:ln w="9525">
            <a:noFill/>
            <a:miter lim="800000"/>
            <a:headEnd/>
            <a:tailEnd/>
          </a:ln>
        </p:spPr>
      </p:pic>
      <p:sp>
        <p:nvSpPr>
          <p:cNvPr id="5" name="AutoShape 7"/>
          <p:cNvSpPr>
            <a:spLocks noChangeArrowheads="1"/>
          </p:cNvSpPr>
          <p:nvPr/>
        </p:nvSpPr>
        <p:spPr bwMode="auto">
          <a:xfrm>
            <a:off x="495300" y="1344613"/>
            <a:ext cx="9159875" cy="26987"/>
          </a:xfrm>
          <a:prstGeom prst="roundRect">
            <a:avLst>
              <a:gd name="adj" fmla="val 16667"/>
            </a:avLst>
          </a:prstGeom>
          <a:gradFill rotWithShape="0">
            <a:gsLst>
              <a:gs pos="0">
                <a:srgbClr val="FF3300"/>
              </a:gs>
              <a:gs pos="100000">
                <a:srgbClr val="000099"/>
              </a:gs>
            </a:gsLst>
            <a:lin ang="0" scaled="1"/>
          </a:gradFill>
          <a:ln w="9525">
            <a:noFill/>
            <a:round/>
            <a:headEnd/>
            <a:tailEnd/>
          </a:ln>
          <a:effectLst/>
        </p:spPr>
        <p:txBody>
          <a:bodyPr wrap="none" anchor="ctr"/>
          <a:lstStyle/>
          <a:p>
            <a:pPr>
              <a:defRPr/>
            </a:pPr>
            <a:endParaRPr lang="sl-SI" dirty="0">
              <a:latin typeface="Arial" pitchFamily="34" charset="0"/>
            </a:endParaRPr>
          </a:p>
        </p:txBody>
      </p:sp>
      <p:sp>
        <p:nvSpPr>
          <p:cNvPr id="6" name="Text Box 8"/>
          <p:cNvSpPr txBox="1">
            <a:spLocks noChangeArrowheads="1"/>
          </p:cNvSpPr>
          <p:nvPr/>
        </p:nvSpPr>
        <p:spPr bwMode="auto">
          <a:xfrm>
            <a:off x="7162800" y="534988"/>
            <a:ext cx="1604963" cy="501650"/>
          </a:xfrm>
          <a:prstGeom prst="rect">
            <a:avLst/>
          </a:prstGeom>
          <a:noFill/>
          <a:ln w="9525">
            <a:noFill/>
            <a:miter lim="800000"/>
            <a:headEnd/>
            <a:tailEnd/>
          </a:ln>
          <a:effectLst/>
        </p:spPr>
        <p:txBody>
          <a:bodyPr>
            <a:spAutoFit/>
          </a:bodyPr>
          <a:lstStyle/>
          <a:p>
            <a:pPr algn="r">
              <a:defRPr/>
            </a:pPr>
            <a:r>
              <a:rPr lang="en-GB" sz="900" b="1" dirty="0">
                <a:solidFill>
                  <a:srgbClr val="000099"/>
                </a:solidFill>
                <a:latin typeface="Times New Roman" pitchFamily="18" charset="0"/>
              </a:rPr>
              <a:t>Nuclear Training Centre</a:t>
            </a:r>
          </a:p>
          <a:p>
            <a:pPr algn="r">
              <a:defRPr/>
            </a:pPr>
            <a:r>
              <a:rPr lang="en-GB" sz="900" b="1" dirty="0">
                <a:solidFill>
                  <a:srgbClr val="000099"/>
                </a:solidFill>
                <a:latin typeface="Times New Roman" pitchFamily="18" charset="0"/>
              </a:rPr>
              <a:t>Milan Čopič</a:t>
            </a:r>
          </a:p>
          <a:p>
            <a:pPr algn="r">
              <a:defRPr/>
            </a:pPr>
            <a:r>
              <a:rPr lang="en-GB" sz="900" b="1" dirty="0">
                <a:solidFill>
                  <a:srgbClr val="000099"/>
                </a:solidFill>
                <a:latin typeface="Times New Roman" pitchFamily="18" charset="0"/>
              </a:rPr>
              <a:t>Ljubljana, Slovenia</a:t>
            </a:r>
            <a:endParaRPr lang="en-GB" sz="1000" dirty="0">
              <a:latin typeface="Times New Roman" pitchFamily="18" charset="0"/>
            </a:endParaRPr>
          </a:p>
        </p:txBody>
      </p:sp>
      <p:sp>
        <p:nvSpPr>
          <p:cNvPr id="7" name="AutoShape 9"/>
          <p:cNvSpPr>
            <a:spLocks noChangeArrowheads="1"/>
          </p:cNvSpPr>
          <p:nvPr/>
        </p:nvSpPr>
        <p:spPr bwMode="auto">
          <a:xfrm>
            <a:off x="495300" y="6280150"/>
            <a:ext cx="9159875" cy="26988"/>
          </a:xfrm>
          <a:prstGeom prst="roundRect">
            <a:avLst>
              <a:gd name="adj" fmla="val 16667"/>
            </a:avLst>
          </a:prstGeom>
          <a:gradFill rotWithShape="0">
            <a:gsLst>
              <a:gs pos="0">
                <a:srgbClr val="FF3300"/>
              </a:gs>
              <a:gs pos="100000">
                <a:srgbClr val="000099"/>
              </a:gs>
            </a:gsLst>
            <a:lin ang="0" scaled="1"/>
          </a:gradFill>
          <a:ln w="9525">
            <a:noFill/>
            <a:round/>
            <a:headEnd/>
            <a:tailEnd/>
          </a:ln>
          <a:effectLst/>
        </p:spPr>
        <p:txBody>
          <a:bodyPr wrap="none" anchor="ctr"/>
          <a:lstStyle/>
          <a:p>
            <a:pPr>
              <a:defRPr/>
            </a:pPr>
            <a:endParaRPr lang="sl-SI" dirty="0">
              <a:latin typeface="Arial" pitchFamily="34" charset="0"/>
            </a:endParaRPr>
          </a:p>
        </p:txBody>
      </p:sp>
      <p:pic>
        <p:nvPicPr>
          <p:cNvPr id="8" name="Picture 10" descr="Ijspike"/>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495300" y="458788"/>
            <a:ext cx="419100" cy="533400"/>
          </a:xfrm>
          <a:prstGeom prst="rect">
            <a:avLst/>
          </a:prstGeom>
          <a:noFill/>
          <a:ln w="9525">
            <a:noFill/>
            <a:miter lim="800000"/>
            <a:headEnd/>
            <a:tailEnd/>
          </a:ln>
        </p:spPr>
      </p:pic>
      <p:sp>
        <p:nvSpPr>
          <p:cNvPr id="9" name="Text Box 11"/>
          <p:cNvSpPr txBox="1">
            <a:spLocks noChangeArrowheads="1"/>
          </p:cNvSpPr>
          <p:nvPr userDrawn="1"/>
        </p:nvSpPr>
        <p:spPr bwMode="auto">
          <a:xfrm>
            <a:off x="990600" y="382588"/>
            <a:ext cx="3505200" cy="641350"/>
          </a:xfrm>
          <a:prstGeom prst="rect">
            <a:avLst/>
          </a:prstGeom>
          <a:noFill/>
          <a:ln w="9525">
            <a:noFill/>
            <a:miter lim="800000"/>
            <a:headEnd/>
            <a:tailEnd/>
          </a:ln>
          <a:effectLst/>
        </p:spPr>
        <p:txBody>
          <a:bodyPr lIns="90000" tIns="46800" rIns="90000" bIns="46800">
            <a:spAutoFit/>
          </a:bodyPr>
          <a:lstStyle/>
          <a:p>
            <a:pPr>
              <a:spcBef>
                <a:spcPct val="50000"/>
              </a:spcBef>
              <a:defRPr/>
            </a:pPr>
            <a:r>
              <a:rPr lang="en-GB" sz="1800" b="1" dirty="0">
                <a:latin typeface="Arial" pitchFamily="34" charset="0"/>
                <a:cs typeface="Times New Roman" pitchFamily="18" charset="0"/>
              </a:rPr>
              <a:t>J</a:t>
            </a:r>
            <a:r>
              <a:rPr lang="sl-SI" sz="1800" b="1" dirty="0">
                <a:latin typeface="Arial" pitchFamily="34" charset="0"/>
              </a:rPr>
              <a:t>ožef</a:t>
            </a:r>
            <a:r>
              <a:rPr lang="en-GB" sz="1800" b="1" dirty="0">
                <a:latin typeface="Arial" pitchFamily="34" charset="0"/>
                <a:cs typeface="Times New Roman" pitchFamily="18" charset="0"/>
              </a:rPr>
              <a:t> Stefan Institute, </a:t>
            </a:r>
            <a:r>
              <a:rPr lang="sl-SI" sz="1800" b="1" dirty="0">
                <a:latin typeface="Arial" pitchFamily="34" charset="0"/>
              </a:rPr>
              <a:t>L</a:t>
            </a:r>
            <a:r>
              <a:rPr lang="en-GB" sz="1800" b="1" dirty="0">
                <a:latin typeface="Arial" pitchFamily="34" charset="0"/>
                <a:cs typeface="Times New Roman" pitchFamily="18" charset="0"/>
              </a:rPr>
              <a:t>jubljana, Slovenia</a:t>
            </a:r>
            <a:r>
              <a:rPr lang="sl-SI" sz="1800" dirty="0">
                <a:latin typeface="Arial" pitchFamily="34" charset="0"/>
              </a:rPr>
              <a:t> </a:t>
            </a:r>
          </a:p>
        </p:txBody>
      </p:sp>
      <p:sp>
        <p:nvSpPr>
          <p:cNvPr id="18434" name="Rectangle 2"/>
          <p:cNvSpPr>
            <a:spLocks noGrp="1" noChangeArrowheads="1"/>
          </p:cNvSpPr>
          <p:nvPr>
            <p:ph type="ctrTitle"/>
          </p:nvPr>
        </p:nvSpPr>
        <p:spPr>
          <a:xfrm>
            <a:off x="990600" y="1447800"/>
            <a:ext cx="7924800" cy="2133600"/>
          </a:xfrm>
        </p:spPr>
        <p:txBody>
          <a:bodyPr/>
          <a:lstStyle>
            <a:lvl1pPr algn="ctr">
              <a:defRPr sz="4800"/>
            </a:lvl1pPr>
          </a:lstStyle>
          <a:p>
            <a:r>
              <a:rPr lang="en-GB"/>
              <a:t>Click to edit Master title style</a:t>
            </a:r>
          </a:p>
        </p:txBody>
      </p:sp>
      <p:sp>
        <p:nvSpPr>
          <p:cNvPr id="18435" name="Rectangle 3"/>
          <p:cNvSpPr>
            <a:spLocks noGrp="1" noChangeArrowheads="1"/>
          </p:cNvSpPr>
          <p:nvPr>
            <p:ph type="subTitle" idx="1"/>
          </p:nvPr>
        </p:nvSpPr>
        <p:spPr>
          <a:xfrm>
            <a:off x="495300" y="3810000"/>
            <a:ext cx="9159875" cy="2254250"/>
          </a:xfrm>
        </p:spPr>
        <p:txBody>
          <a:bodyPr/>
          <a:lstStyle>
            <a:lvl1pPr algn="ctr">
              <a:defRPr sz="4000"/>
            </a:lvl1pPr>
          </a:lstStyle>
          <a:p>
            <a:r>
              <a:rPr lang="en-GB" noProof="0" dirty="0"/>
              <a:t>Click to edit Master subtitle style</a:t>
            </a:r>
          </a:p>
        </p:txBody>
      </p:sp>
      <p:sp>
        <p:nvSpPr>
          <p:cNvPr id="10" name="Rectangle 4"/>
          <p:cNvSpPr>
            <a:spLocks noGrp="1" noChangeArrowheads="1"/>
          </p:cNvSpPr>
          <p:nvPr>
            <p:ph type="ftr" sz="quarter" idx="10"/>
          </p:nvPr>
        </p:nvSpPr>
        <p:spPr>
          <a:xfrm>
            <a:off x="495300" y="6416675"/>
            <a:ext cx="5535613" cy="288925"/>
          </a:xfrm>
        </p:spPr>
        <p:txBody>
          <a:bodyPr/>
          <a:lstStyle>
            <a:lvl1pPr>
              <a:defRPr smtClean="0"/>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11" name="Rectangle 5"/>
          <p:cNvSpPr>
            <a:spLocks noGrp="1" noChangeArrowheads="1"/>
          </p:cNvSpPr>
          <p:nvPr>
            <p:ph type="sldNum" sz="quarter" idx="11"/>
          </p:nvPr>
        </p:nvSpPr>
        <p:spPr>
          <a:xfrm>
            <a:off x="7839075" y="6416675"/>
            <a:ext cx="1816100" cy="288925"/>
          </a:xfrm>
        </p:spPr>
        <p:txBody>
          <a:bodyPr/>
          <a:lstStyle>
            <a:lvl1pPr>
              <a:defRPr/>
            </a:lvl1pPr>
          </a:lstStyle>
          <a:p>
            <a:pPr>
              <a:defRPr/>
            </a:pPr>
            <a:fld id="{A3A5A41F-3C64-4D6A-A84B-0112D0C326DB}"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231D8520-1F32-42F1-B223-46DD4E6EB526}"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50" y="427038"/>
            <a:ext cx="2228850" cy="5514975"/>
          </a:xfrm>
        </p:spPr>
        <p:txBody>
          <a:bodyPr vert="eaVert"/>
          <a:lstStyle/>
          <a:p>
            <a:r>
              <a:rPr lang="en-US" smtClean="0"/>
              <a:t>Click to edit Master title style</a:t>
            </a:r>
            <a:endParaRPr lang="sl-SI"/>
          </a:p>
        </p:txBody>
      </p:sp>
      <p:sp>
        <p:nvSpPr>
          <p:cNvPr id="3" name="Vertical Text Placeholder 2"/>
          <p:cNvSpPr>
            <a:spLocks noGrp="1"/>
          </p:cNvSpPr>
          <p:nvPr>
            <p:ph type="body" orient="vert" idx="1"/>
          </p:nvPr>
        </p:nvSpPr>
        <p:spPr>
          <a:xfrm>
            <a:off x="455613" y="427038"/>
            <a:ext cx="6535737"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A693D299-F1F8-4590-B51D-1AE0B83D276A}"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sl-SI" dirty="0"/>
          </a:p>
        </p:txBody>
      </p:sp>
      <p:sp>
        <p:nvSpPr>
          <p:cNvPr id="3" name="Content Placeholder 2"/>
          <p:cNvSpPr>
            <a:spLocks noGrp="1"/>
          </p:cNvSpPr>
          <p:nvPr>
            <p:ph idx="1"/>
          </p:nvPr>
        </p:nvSpPr>
        <p:spPr/>
        <p:txBody>
          <a:bodyPr/>
          <a:lstStyle>
            <a:lvl1pPr>
              <a:buSzPct val="100000"/>
              <a:defRPr sz="2800"/>
            </a:lvl1pPr>
            <a:lvl2pPr>
              <a:buSzPct val="70000"/>
              <a:buFont typeface="Wingdings" pitchFamily="2" charset="2"/>
              <a:buChar char=""/>
              <a:defRPr sz="2800"/>
            </a:lvl2pPr>
            <a:lvl3pPr>
              <a:defRPr sz="2400"/>
            </a:lvl3pPr>
            <a:lvl4pPr>
              <a:defRPr sz="2000"/>
            </a:lvl4pPr>
            <a:lvl5pPr>
              <a:defRPr sz="1600"/>
            </a:lvl5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FFEB52F4-F3B7-40A3-93AA-A1DC6D609091}"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nchor="t"/>
          <a:lstStyle>
            <a:lvl1pPr algn="l">
              <a:defRPr sz="4000" b="1" cap="all"/>
            </a:lvl1pPr>
          </a:lstStyle>
          <a:p>
            <a:r>
              <a:rPr lang="en-US" smtClean="0"/>
              <a:t>Click to edit Master title style</a:t>
            </a:r>
            <a:endParaRPr lang="sl-SI"/>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5" name="Rectangle 6"/>
          <p:cNvSpPr>
            <a:spLocks noGrp="1" noChangeArrowheads="1"/>
          </p:cNvSpPr>
          <p:nvPr>
            <p:ph type="sldNum" sz="quarter" idx="11"/>
          </p:nvPr>
        </p:nvSpPr>
        <p:spPr>
          <a:ln/>
        </p:spPr>
        <p:txBody>
          <a:bodyPr/>
          <a:lstStyle>
            <a:lvl1pPr>
              <a:defRPr/>
            </a:lvl1pPr>
          </a:lstStyle>
          <a:p>
            <a:pPr>
              <a:defRPr/>
            </a:pPr>
            <a:fld id="{6D497636-A0B1-4CC6-A6B7-D7247AF374F3}"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sz="half" idx="1"/>
          </p:nvPr>
        </p:nvSpPr>
        <p:spPr>
          <a:xfrm>
            <a:off x="457200" y="1676400"/>
            <a:ext cx="4381500" cy="4265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4991100" y="1676400"/>
            <a:ext cx="4381500" cy="4265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6" name="Rectangle 6"/>
          <p:cNvSpPr>
            <a:spLocks noGrp="1" noChangeArrowheads="1"/>
          </p:cNvSpPr>
          <p:nvPr>
            <p:ph type="sldNum" sz="quarter" idx="11"/>
          </p:nvPr>
        </p:nvSpPr>
        <p:spPr>
          <a:ln/>
        </p:spPr>
        <p:txBody>
          <a:bodyPr/>
          <a:lstStyle>
            <a:lvl1pPr>
              <a:defRPr/>
            </a:lvl1pPr>
          </a:lstStyle>
          <a:p>
            <a:pPr>
              <a:defRPr/>
            </a:pPr>
            <a:fld id="{3F01B175-5736-4D61-9FD3-612871AE2C72}"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smtClean="0"/>
              <a:t>Click to edit Master title style</a:t>
            </a:r>
            <a:endParaRPr lang="sl-SI"/>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sl-SI" dirty="0"/>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sl-SI" dirty="0"/>
          </a:p>
        </p:txBody>
      </p:sp>
      <p:sp>
        <p:nvSpPr>
          <p:cNvPr id="7"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8" name="Rectangle 6"/>
          <p:cNvSpPr>
            <a:spLocks noGrp="1" noChangeArrowheads="1"/>
          </p:cNvSpPr>
          <p:nvPr>
            <p:ph type="sldNum" sz="quarter" idx="11"/>
          </p:nvPr>
        </p:nvSpPr>
        <p:spPr>
          <a:ln/>
        </p:spPr>
        <p:txBody>
          <a:bodyPr/>
          <a:lstStyle>
            <a:lvl1pPr>
              <a:defRPr/>
            </a:lvl1pPr>
          </a:lstStyle>
          <a:p>
            <a:pPr>
              <a:defRPr/>
            </a:pPr>
            <a:fld id="{7ED44B44-EA73-43CE-AB80-364C4C455927}"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sl-SI" dirty="0"/>
          </a:p>
        </p:txBody>
      </p:sp>
      <p:sp>
        <p:nvSpPr>
          <p:cNvPr id="3"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4" name="Rectangle 6"/>
          <p:cNvSpPr>
            <a:spLocks noGrp="1" noChangeArrowheads="1"/>
          </p:cNvSpPr>
          <p:nvPr>
            <p:ph type="sldNum" sz="quarter" idx="11"/>
          </p:nvPr>
        </p:nvSpPr>
        <p:spPr>
          <a:ln/>
        </p:spPr>
        <p:txBody>
          <a:bodyPr/>
          <a:lstStyle>
            <a:lvl1pPr>
              <a:defRPr/>
            </a:lvl1pPr>
          </a:lstStyle>
          <a:p>
            <a:pPr>
              <a:defRPr/>
            </a:pPr>
            <a:fld id="{A894BE2E-6728-4A67-9F93-8E6E06434A8C}"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3" name="Rectangle 6"/>
          <p:cNvSpPr>
            <a:spLocks noGrp="1" noChangeArrowheads="1"/>
          </p:cNvSpPr>
          <p:nvPr>
            <p:ph type="sldNum" sz="quarter" idx="11"/>
          </p:nvPr>
        </p:nvSpPr>
        <p:spPr>
          <a:ln/>
        </p:spPr>
        <p:txBody>
          <a:bodyPr/>
          <a:lstStyle>
            <a:lvl1pPr>
              <a:defRPr/>
            </a:lvl1pPr>
          </a:lstStyle>
          <a:p>
            <a:pPr>
              <a:defRPr/>
            </a:pPr>
            <a:fld id="{E0263637-FBA5-455B-BCAF-08EC29202F2D}"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lstStyle>
            <a:lvl1pPr algn="l">
              <a:defRPr sz="2000" b="1"/>
            </a:lvl1pPr>
          </a:lstStyle>
          <a:p>
            <a:r>
              <a:rPr lang="en-US" smtClean="0"/>
              <a:t>Click to edit Master title style</a:t>
            </a:r>
            <a:endParaRPr lang="sl-SI"/>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6" name="Rectangle 6"/>
          <p:cNvSpPr>
            <a:spLocks noGrp="1" noChangeArrowheads="1"/>
          </p:cNvSpPr>
          <p:nvPr>
            <p:ph type="sldNum" sz="quarter" idx="11"/>
          </p:nvPr>
        </p:nvSpPr>
        <p:spPr>
          <a:ln/>
        </p:spPr>
        <p:txBody>
          <a:bodyPr/>
          <a:lstStyle>
            <a:lvl1pPr>
              <a:defRPr/>
            </a:lvl1pPr>
          </a:lstStyle>
          <a:p>
            <a:pPr>
              <a:defRPr/>
            </a:pPr>
            <a:fld id="{83A70BE2-3147-498C-847D-4BD025801177}"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lstStyle>
            <a:lvl1pPr algn="l">
              <a:defRPr sz="2000" b="1"/>
            </a:lvl1pPr>
          </a:lstStyle>
          <a:p>
            <a:r>
              <a:rPr lang="en-US" smtClean="0"/>
              <a:t>Click to edit Master title style</a:t>
            </a:r>
            <a:endParaRPr lang="sl-SI"/>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dirty="0" smtClean="0"/>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6" name="Rectangle 6"/>
          <p:cNvSpPr>
            <a:spLocks noGrp="1" noChangeArrowheads="1"/>
          </p:cNvSpPr>
          <p:nvPr>
            <p:ph type="sldNum" sz="quarter" idx="11"/>
          </p:nvPr>
        </p:nvSpPr>
        <p:spPr>
          <a:ln/>
        </p:spPr>
        <p:txBody>
          <a:bodyPr/>
          <a:lstStyle>
            <a:lvl1pPr>
              <a:defRPr/>
            </a:lvl1pPr>
          </a:lstStyle>
          <a:p>
            <a:pPr>
              <a:defRPr/>
            </a:pPr>
            <a:fld id="{F015BC89-7AF6-466D-8456-EF30FB2A7E6E}" type="slidenum">
              <a:rPr lang="en-GB"/>
              <a:pPr>
                <a:defRPr/>
              </a:pPr>
              <a:t>‹#›</a:t>
            </a:fld>
            <a:endParaRPr lang="en-GB" sz="1200" dirty="0">
              <a:solidFill>
                <a:srgbClr val="FF3300"/>
              </a:solidFill>
            </a:endParaRPr>
          </a:p>
        </p:txBody>
      </p:sp>
    </p:spTree>
  </p:cSld>
  <p:clrMapOvr>
    <a:masterClrMapping/>
  </p:clrMapOvr>
  <p:transition>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5613" y="427038"/>
            <a:ext cx="6856412" cy="639762"/>
          </a:xfrm>
          <a:prstGeom prst="rect">
            <a:avLst/>
          </a:prstGeom>
          <a:noFill/>
          <a:ln w="9525">
            <a:noFill/>
            <a:miter lim="800000"/>
            <a:headEnd/>
            <a:tailEnd/>
          </a:ln>
        </p:spPr>
        <p:txBody>
          <a:bodyPr vert="horz" wrap="square" lIns="0" tIns="45720" rIns="91440" bIns="72000" numCol="1" anchor="b" anchorCtr="0" compatLnSpc="1">
            <a:prstTxWarp prst="textNoShape">
              <a:avLst/>
            </a:prstTxWarp>
          </a:bodyPr>
          <a:lstStyle/>
          <a:p>
            <a:pPr lvl="0"/>
            <a:r>
              <a:rPr lang="en-GB" dirty="0" smtClean="0"/>
              <a:t>Click to edit Master title style</a:t>
            </a:r>
          </a:p>
        </p:txBody>
      </p:sp>
      <p:sp>
        <p:nvSpPr>
          <p:cNvPr id="1027" name="Rectangle 3"/>
          <p:cNvSpPr>
            <a:spLocks noGrp="1" noChangeArrowheads="1"/>
          </p:cNvSpPr>
          <p:nvPr>
            <p:ph type="body" idx="1"/>
          </p:nvPr>
        </p:nvSpPr>
        <p:spPr bwMode="auto">
          <a:xfrm>
            <a:off x="457200" y="1676400"/>
            <a:ext cx="8915400" cy="4265613"/>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p:txBody>
      </p:sp>
      <p:sp>
        <p:nvSpPr>
          <p:cNvPr id="1029" name="Rectangle 5"/>
          <p:cNvSpPr>
            <a:spLocks noGrp="1" noChangeArrowheads="1"/>
          </p:cNvSpPr>
          <p:nvPr>
            <p:ph type="ftr" sz="quarter" idx="3"/>
          </p:nvPr>
        </p:nvSpPr>
        <p:spPr bwMode="auto">
          <a:xfrm>
            <a:off x="457200" y="6403975"/>
            <a:ext cx="5502275" cy="320675"/>
          </a:xfrm>
          <a:prstGeom prst="rect">
            <a:avLst/>
          </a:prstGeom>
          <a:noFill/>
          <a:ln w="9525">
            <a:noFill/>
            <a:miter lim="800000"/>
            <a:headEnd/>
            <a:tailEnd/>
          </a:ln>
        </p:spPr>
        <p:txBody>
          <a:bodyPr vert="horz" wrap="square" lIns="0" tIns="370800" rIns="91440" bIns="45720" numCol="1" anchor="b" anchorCtr="0" compatLnSpc="1">
            <a:prstTxWarp prst="textNoShape">
              <a:avLst/>
            </a:prstTxWarp>
          </a:bodyPr>
          <a:lstStyle>
            <a:lvl1pPr>
              <a:defRPr sz="1000" dirty="0" smtClean="0">
                <a:solidFill>
                  <a:srgbClr val="FF3300"/>
                </a:solidFill>
                <a:latin typeface="Arial Unicode MS" pitchFamily="34" charset="-128"/>
              </a:defRPr>
            </a:lvl1pPr>
          </a:lstStyle>
          <a:p>
            <a:pPr>
              <a:defRPr/>
            </a:pPr>
            <a:r>
              <a:rPr lang="en-US" smtClean="0"/>
              <a:t>15th EUROPEAN ALARA NETWORK WORKSHOP AND 5th EUTERP WORKSHOP</a:t>
            </a:r>
            <a:endParaRPr lang="sl-SI" dirty="0" smtClean="0"/>
          </a:p>
          <a:p>
            <a:pPr>
              <a:defRPr/>
            </a:pPr>
            <a:r>
              <a:rPr lang="sl-SI" dirty="0" smtClean="0"/>
              <a:t>7 - 9</a:t>
            </a:r>
            <a:r>
              <a:rPr lang="en-US" dirty="0" smtClean="0"/>
              <a:t> Ma</a:t>
            </a:r>
            <a:r>
              <a:rPr lang="sl-SI" dirty="0" smtClean="0"/>
              <a:t>y</a:t>
            </a:r>
            <a:r>
              <a:rPr lang="en-US" dirty="0" smtClean="0"/>
              <a:t> 201</a:t>
            </a:r>
            <a:r>
              <a:rPr lang="sl-SI" dirty="0" smtClean="0"/>
              <a:t>4</a:t>
            </a:r>
            <a:r>
              <a:rPr lang="en-US" dirty="0" smtClean="0"/>
              <a:t>, </a:t>
            </a:r>
            <a:r>
              <a:rPr lang="sl-SI" dirty="0" smtClean="0"/>
              <a:t>Rovinj</a:t>
            </a:r>
            <a:r>
              <a:rPr lang="en-US" dirty="0" smtClean="0"/>
              <a:t>, </a:t>
            </a:r>
            <a:r>
              <a:rPr lang="sl-SI" dirty="0" err="1" smtClean="0"/>
              <a:t>Croatia</a:t>
            </a:r>
            <a:endParaRPr lang="en-GB" dirty="0"/>
          </a:p>
        </p:txBody>
      </p:sp>
      <p:sp>
        <p:nvSpPr>
          <p:cNvPr id="1030" name="Rectangle 6"/>
          <p:cNvSpPr>
            <a:spLocks noGrp="1" noChangeArrowheads="1"/>
          </p:cNvSpPr>
          <p:nvPr>
            <p:ph type="sldNum" sz="quarter" idx="4"/>
          </p:nvPr>
        </p:nvSpPr>
        <p:spPr bwMode="auto">
          <a:xfrm>
            <a:off x="7921625" y="6400800"/>
            <a:ext cx="1733550" cy="320675"/>
          </a:xfrm>
          <a:prstGeom prst="rect">
            <a:avLst/>
          </a:prstGeom>
          <a:noFill/>
          <a:ln w="9525">
            <a:noFill/>
            <a:miter lim="800000"/>
            <a:headEnd/>
            <a:tailEnd/>
          </a:ln>
          <a:effectLst/>
        </p:spPr>
        <p:txBody>
          <a:bodyPr vert="horz" wrap="square" lIns="91440" tIns="45720" rIns="0" bIns="45720" numCol="1" anchor="b" anchorCtr="0" compatLnSpc="1">
            <a:prstTxWarp prst="textNoShape">
              <a:avLst/>
            </a:prstTxWarp>
          </a:bodyPr>
          <a:lstStyle>
            <a:lvl1pPr algn="r">
              <a:defRPr sz="1000">
                <a:solidFill>
                  <a:srgbClr val="000099"/>
                </a:solidFill>
                <a:latin typeface="Times New Roman" pitchFamily="18" charset="0"/>
              </a:defRPr>
            </a:lvl1pPr>
          </a:lstStyle>
          <a:p>
            <a:pPr>
              <a:defRPr/>
            </a:pPr>
            <a:fld id="{33195FF7-8F99-4EE1-A73C-B156427F37D6}" type="slidenum">
              <a:rPr lang="en-GB"/>
              <a:pPr>
                <a:defRPr/>
              </a:pPr>
              <a:t>‹#›</a:t>
            </a:fld>
            <a:endParaRPr lang="en-GB" sz="1200" dirty="0">
              <a:solidFill>
                <a:srgbClr val="FF3300"/>
              </a:solidFill>
            </a:endParaRPr>
          </a:p>
        </p:txBody>
      </p:sp>
      <p:pic>
        <p:nvPicPr>
          <p:cNvPr id="2" name="Picture 7" descr="IcjtHiska"/>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8715375" y="381000"/>
            <a:ext cx="885825" cy="604838"/>
          </a:xfrm>
          <a:prstGeom prst="rect">
            <a:avLst/>
          </a:prstGeom>
          <a:noFill/>
          <a:ln w="9525">
            <a:noFill/>
            <a:miter lim="800000"/>
            <a:headEnd/>
            <a:tailEnd/>
          </a:ln>
        </p:spPr>
      </p:pic>
      <p:sp>
        <p:nvSpPr>
          <p:cNvPr id="1032" name="AutoShape 8"/>
          <p:cNvSpPr>
            <a:spLocks noChangeArrowheads="1"/>
          </p:cNvSpPr>
          <p:nvPr/>
        </p:nvSpPr>
        <p:spPr bwMode="auto">
          <a:xfrm>
            <a:off x="455613" y="1344613"/>
            <a:ext cx="9140825" cy="26987"/>
          </a:xfrm>
          <a:prstGeom prst="roundRect">
            <a:avLst>
              <a:gd name="adj" fmla="val 16667"/>
            </a:avLst>
          </a:prstGeom>
          <a:gradFill rotWithShape="0">
            <a:gsLst>
              <a:gs pos="0">
                <a:srgbClr val="FF3300"/>
              </a:gs>
              <a:gs pos="100000">
                <a:srgbClr val="000099"/>
              </a:gs>
            </a:gsLst>
            <a:lin ang="0" scaled="1"/>
          </a:gradFill>
          <a:ln w="9525">
            <a:noFill/>
            <a:round/>
            <a:headEnd/>
            <a:tailEnd/>
          </a:ln>
          <a:effectLst/>
        </p:spPr>
        <p:txBody>
          <a:bodyPr wrap="none" anchor="ctr"/>
          <a:lstStyle/>
          <a:p>
            <a:pPr>
              <a:defRPr/>
            </a:pPr>
            <a:endParaRPr lang="sl-SI" dirty="0">
              <a:latin typeface="Arial" pitchFamily="34" charset="0"/>
            </a:endParaRPr>
          </a:p>
        </p:txBody>
      </p:sp>
      <p:sp>
        <p:nvSpPr>
          <p:cNvPr id="1060" name="AutoShape 36"/>
          <p:cNvSpPr>
            <a:spLocks noChangeArrowheads="1"/>
          </p:cNvSpPr>
          <p:nvPr/>
        </p:nvSpPr>
        <p:spPr bwMode="auto">
          <a:xfrm>
            <a:off x="455613" y="6324600"/>
            <a:ext cx="9140825" cy="26988"/>
          </a:xfrm>
          <a:prstGeom prst="roundRect">
            <a:avLst>
              <a:gd name="adj" fmla="val 16667"/>
            </a:avLst>
          </a:prstGeom>
          <a:gradFill rotWithShape="0">
            <a:gsLst>
              <a:gs pos="0">
                <a:srgbClr val="FF3300"/>
              </a:gs>
              <a:gs pos="100000">
                <a:srgbClr val="000099"/>
              </a:gs>
            </a:gsLst>
            <a:lin ang="0" scaled="1"/>
          </a:gradFill>
          <a:ln w="9525">
            <a:noFill/>
            <a:round/>
            <a:headEnd/>
            <a:tailEnd/>
          </a:ln>
          <a:effectLst/>
        </p:spPr>
        <p:txBody>
          <a:bodyPr wrap="none" anchor="ctr"/>
          <a:lstStyle/>
          <a:p>
            <a:pPr algn="ctr">
              <a:defRPr/>
            </a:pPr>
            <a:endParaRPr lang="en-US" dirty="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ransition>
    <p:wipe dir="d"/>
  </p:transition>
  <p:timing>
    <p:tnLst>
      <p:par>
        <p:cTn id="1" dur="indefinite" restart="never" nodeType="tmRoot"/>
      </p:par>
    </p:tnLst>
  </p:timing>
  <p:hf hdr="0" dt="0"/>
  <p:txStyles>
    <p:titleStyle>
      <a:lvl1pPr algn="l" rtl="0" eaLnBrk="0" fontAlgn="base" hangingPunct="0">
        <a:spcBef>
          <a:spcPct val="0"/>
        </a:spcBef>
        <a:spcAft>
          <a:spcPct val="0"/>
        </a:spcAft>
        <a:defRPr sz="3600" b="1">
          <a:solidFill>
            <a:srgbClr val="FF3300"/>
          </a:solidFill>
          <a:latin typeface="+mj-lt"/>
          <a:ea typeface="+mj-ea"/>
          <a:cs typeface="+mj-cs"/>
        </a:defRPr>
      </a:lvl1pPr>
      <a:lvl2pPr algn="l" rtl="0" eaLnBrk="0" fontAlgn="base" hangingPunct="0">
        <a:spcBef>
          <a:spcPct val="0"/>
        </a:spcBef>
        <a:spcAft>
          <a:spcPct val="0"/>
        </a:spcAft>
        <a:defRPr sz="3600" b="1">
          <a:solidFill>
            <a:srgbClr val="FF3300"/>
          </a:solidFill>
          <a:latin typeface="Arial" pitchFamily="34" charset="0"/>
        </a:defRPr>
      </a:lvl2pPr>
      <a:lvl3pPr algn="l" rtl="0" eaLnBrk="0" fontAlgn="base" hangingPunct="0">
        <a:spcBef>
          <a:spcPct val="0"/>
        </a:spcBef>
        <a:spcAft>
          <a:spcPct val="0"/>
        </a:spcAft>
        <a:defRPr sz="3600" b="1">
          <a:solidFill>
            <a:srgbClr val="FF3300"/>
          </a:solidFill>
          <a:latin typeface="Arial" pitchFamily="34" charset="0"/>
        </a:defRPr>
      </a:lvl3pPr>
      <a:lvl4pPr algn="l" rtl="0" eaLnBrk="0" fontAlgn="base" hangingPunct="0">
        <a:spcBef>
          <a:spcPct val="0"/>
        </a:spcBef>
        <a:spcAft>
          <a:spcPct val="0"/>
        </a:spcAft>
        <a:defRPr sz="3600" b="1">
          <a:solidFill>
            <a:srgbClr val="FF3300"/>
          </a:solidFill>
          <a:latin typeface="Arial" pitchFamily="34" charset="0"/>
        </a:defRPr>
      </a:lvl4pPr>
      <a:lvl5pPr algn="l" rtl="0" eaLnBrk="0" fontAlgn="base" hangingPunct="0">
        <a:spcBef>
          <a:spcPct val="0"/>
        </a:spcBef>
        <a:spcAft>
          <a:spcPct val="0"/>
        </a:spcAft>
        <a:defRPr sz="3600" b="1">
          <a:solidFill>
            <a:srgbClr val="FF3300"/>
          </a:solidFill>
          <a:latin typeface="Arial" pitchFamily="34" charset="0"/>
        </a:defRPr>
      </a:lvl5pPr>
      <a:lvl6pPr marL="457200" algn="l" rtl="0" eaLnBrk="0" fontAlgn="base" hangingPunct="0">
        <a:spcBef>
          <a:spcPct val="0"/>
        </a:spcBef>
        <a:spcAft>
          <a:spcPct val="0"/>
        </a:spcAft>
        <a:defRPr sz="3600" b="1">
          <a:solidFill>
            <a:srgbClr val="FF3300"/>
          </a:solidFill>
          <a:latin typeface="Arial" pitchFamily="34" charset="0"/>
        </a:defRPr>
      </a:lvl6pPr>
      <a:lvl7pPr marL="914400" algn="l" rtl="0" eaLnBrk="0" fontAlgn="base" hangingPunct="0">
        <a:spcBef>
          <a:spcPct val="0"/>
        </a:spcBef>
        <a:spcAft>
          <a:spcPct val="0"/>
        </a:spcAft>
        <a:defRPr sz="3600" b="1">
          <a:solidFill>
            <a:srgbClr val="FF3300"/>
          </a:solidFill>
          <a:latin typeface="Arial" pitchFamily="34" charset="0"/>
        </a:defRPr>
      </a:lvl7pPr>
      <a:lvl8pPr marL="1371600" algn="l" rtl="0" eaLnBrk="0" fontAlgn="base" hangingPunct="0">
        <a:spcBef>
          <a:spcPct val="0"/>
        </a:spcBef>
        <a:spcAft>
          <a:spcPct val="0"/>
        </a:spcAft>
        <a:defRPr sz="3600" b="1">
          <a:solidFill>
            <a:srgbClr val="FF3300"/>
          </a:solidFill>
          <a:latin typeface="Arial" pitchFamily="34" charset="0"/>
        </a:defRPr>
      </a:lvl8pPr>
      <a:lvl9pPr marL="1828800" algn="l" rtl="0" eaLnBrk="0" fontAlgn="base" hangingPunct="0">
        <a:spcBef>
          <a:spcPct val="0"/>
        </a:spcBef>
        <a:spcAft>
          <a:spcPct val="0"/>
        </a:spcAft>
        <a:defRPr sz="3600" b="1">
          <a:solidFill>
            <a:srgbClr val="FF3300"/>
          </a:solidFill>
          <a:latin typeface="Arial" pitchFamily="34" charset="0"/>
        </a:defRPr>
      </a:lvl9pPr>
    </p:titleStyle>
    <p:bodyStyle>
      <a:lvl1pPr marL="185738" indent="-185738" algn="l" rtl="0" eaLnBrk="0" fontAlgn="base" hangingPunct="0">
        <a:spcBef>
          <a:spcPct val="40000"/>
        </a:spcBef>
        <a:spcAft>
          <a:spcPct val="0"/>
        </a:spcAft>
        <a:buClr>
          <a:srgbClr val="FF3300"/>
        </a:buClr>
        <a:buChar char="•"/>
        <a:defRPr sz="3200">
          <a:solidFill>
            <a:srgbClr val="000099"/>
          </a:solidFill>
          <a:latin typeface="+mn-lt"/>
          <a:ea typeface="+mn-ea"/>
          <a:cs typeface="+mn-cs"/>
        </a:defRPr>
      </a:lvl1pPr>
      <a:lvl2pPr marL="766763" indent="-361950" algn="l" rtl="0" eaLnBrk="0" fontAlgn="base" hangingPunct="0">
        <a:spcBef>
          <a:spcPct val="20000"/>
        </a:spcBef>
        <a:spcAft>
          <a:spcPct val="0"/>
        </a:spcAft>
        <a:buClr>
          <a:srgbClr val="FF3300"/>
        </a:buClr>
        <a:buSzPct val="70000"/>
        <a:buFont typeface="Wingdings" pitchFamily="2" charset="2"/>
        <a:buChar char="Ü"/>
        <a:defRPr sz="3200">
          <a:solidFill>
            <a:schemeClr val="tx1"/>
          </a:solidFill>
          <a:latin typeface="+mn-lt"/>
        </a:defRPr>
      </a:lvl2pPr>
      <a:lvl3pPr marL="1182688" indent="-225425" algn="l" rtl="0" eaLnBrk="0" fontAlgn="base" hangingPunct="0">
        <a:spcBef>
          <a:spcPct val="20000"/>
        </a:spcBef>
        <a:spcAft>
          <a:spcPct val="0"/>
        </a:spcAft>
        <a:buClr>
          <a:srgbClr val="FF3300"/>
        </a:buClr>
        <a:buFont typeface="Wingdings" pitchFamily="2" charset="2"/>
        <a:buChar char="§"/>
        <a:defRPr sz="2800" i="1">
          <a:solidFill>
            <a:schemeClr val="tx1"/>
          </a:solidFill>
          <a:latin typeface="+mn-lt"/>
        </a:defRPr>
      </a:lvl3pPr>
      <a:lvl4pPr marL="1598613" indent="-225425" algn="l" rtl="0" eaLnBrk="0" fontAlgn="base" hangingPunct="0">
        <a:spcBef>
          <a:spcPct val="20000"/>
        </a:spcBef>
        <a:spcAft>
          <a:spcPct val="0"/>
        </a:spcAft>
        <a:buClr>
          <a:srgbClr val="FF3300"/>
        </a:buClr>
        <a:buFont typeface="Symbol" pitchFamily="18" charset="2"/>
        <a:buChar char="·"/>
        <a:defRPr sz="2400">
          <a:solidFill>
            <a:schemeClr val="tx1"/>
          </a:solidFill>
          <a:latin typeface="+mn-lt"/>
        </a:defRPr>
      </a:lvl4pPr>
      <a:lvl5pPr marL="2628900" indent="-228600" algn="l" rtl="0" eaLnBrk="0" fontAlgn="base" hangingPunct="0">
        <a:spcBef>
          <a:spcPct val="20000"/>
        </a:spcBef>
        <a:spcAft>
          <a:spcPct val="0"/>
        </a:spcAft>
        <a:buClr>
          <a:srgbClr val="FF3300"/>
        </a:buClr>
        <a:buSzPct val="60000"/>
        <a:buFont typeface="Arial Unicode MS" pitchFamily="34" charset="-128"/>
        <a:buChar char="&gt;"/>
        <a:defRPr>
          <a:solidFill>
            <a:schemeClr val="tx1"/>
          </a:solidFill>
          <a:latin typeface="Times New Roman" pitchFamily="18" charset="0"/>
        </a:defRPr>
      </a:lvl5pPr>
      <a:lvl6pPr marL="3086100" indent="-228600" algn="l" rtl="0" eaLnBrk="0" fontAlgn="base" hangingPunct="0">
        <a:spcBef>
          <a:spcPct val="20000"/>
        </a:spcBef>
        <a:spcAft>
          <a:spcPct val="0"/>
        </a:spcAft>
        <a:buClr>
          <a:srgbClr val="FF3300"/>
        </a:buClr>
        <a:buSzPct val="60000"/>
        <a:buFont typeface="Arial Unicode MS" pitchFamily="34" charset="-128"/>
        <a:buChar char="&gt;"/>
        <a:defRPr>
          <a:solidFill>
            <a:schemeClr val="tx1"/>
          </a:solidFill>
          <a:latin typeface="Times New Roman" pitchFamily="18" charset="0"/>
        </a:defRPr>
      </a:lvl6pPr>
      <a:lvl7pPr marL="3543300" indent="-228600" algn="l" rtl="0" eaLnBrk="0" fontAlgn="base" hangingPunct="0">
        <a:spcBef>
          <a:spcPct val="20000"/>
        </a:spcBef>
        <a:spcAft>
          <a:spcPct val="0"/>
        </a:spcAft>
        <a:buClr>
          <a:srgbClr val="FF3300"/>
        </a:buClr>
        <a:buSzPct val="60000"/>
        <a:buFont typeface="Arial Unicode MS" pitchFamily="34" charset="-128"/>
        <a:buChar char="&gt;"/>
        <a:defRPr>
          <a:solidFill>
            <a:schemeClr val="tx1"/>
          </a:solidFill>
          <a:latin typeface="Times New Roman" pitchFamily="18" charset="0"/>
        </a:defRPr>
      </a:lvl7pPr>
      <a:lvl8pPr marL="4000500" indent="-228600" algn="l" rtl="0" eaLnBrk="0" fontAlgn="base" hangingPunct="0">
        <a:spcBef>
          <a:spcPct val="20000"/>
        </a:spcBef>
        <a:spcAft>
          <a:spcPct val="0"/>
        </a:spcAft>
        <a:buClr>
          <a:srgbClr val="FF3300"/>
        </a:buClr>
        <a:buSzPct val="60000"/>
        <a:buFont typeface="Arial Unicode MS" pitchFamily="34" charset="-128"/>
        <a:buChar char="&gt;"/>
        <a:defRPr>
          <a:solidFill>
            <a:schemeClr val="tx1"/>
          </a:solidFill>
          <a:latin typeface="Times New Roman" pitchFamily="18" charset="0"/>
        </a:defRPr>
      </a:lvl8pPr>
      <a:lvl9pPr marL="4457700" indent="-228600" algn="l" rtl="0" eaLnBrk="0" fontAlgn="base" hangingPunct="0">
        <a:spcBef>
          <a:spcPct val="20000"/>
        </a:spcBef>
        <a:spcAft>
          <a:spcPct val="0"/>
        </a:spcAft>
        <a:buClr>
          <a:srgbClr val="FF3300"/>
        </a:buClr>
        <a:buSzPct val="60000"/>
        <a:buFont typeface="Arial Unicode MS" pitchFamily="34" charset="-128"/>
        <a:buChar char="&gt;"/>
        <a:defRPr>
          <a:solidFill>
            <a:schemeClr val="tx1"/>
          </a:solidFill>
          <a:latin typeface="Times New Roman" pitchFamily="18" charset="0"/>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47800"/>
            <a:ext cx="9145588" cy="2514600"/>
          </a:xfrm>
        </p:spPr>
        <p:txBody>
          <a:bodyPr/>
          <a:lstStyle/>
          <a:p>
            <a:r>
              <a:rPr lang="en-GB" sz="3600" noProof="0" dirty="0" smtClean="0">
                <a:cs typeface="Times New Roman" pitchFamily="18" charset="0"/>
              </a:rPr>
              <a:t>TEACHING RADIATION PROTECTION PRINCIPLES – POSSIBILITIES FOR MORE EFFECTIVE APPROACH</a:t>
            </a:r>
          </a:p>
        </p:txBody>
      </p:sp>
      <p:sp>
        <p:nvSpPr>
          <p:cNvPr id="3075" name="Rectangle 3"/>
          <p:cNvSpPr>
            <a:spLocks noGrp="1" noChangeArrowheads="1"/>
          </p:cNvSpPr>
          <p:nvPr>
            <p:ph type="subTitle" idx="1"/>
          </p:nvPr>
        </p:nvSpPr>
        <p:spPr>
          <a:xfrm>
            <a:off x="495300" y="4365625"/>
            <a:ext cx="9159875" cy="1676400"/>
          </a:xfrm>
        </p:spPr>
        <p:txBody>
          <a:bodyPr/>
          <a:lstStyle/>
          <a:p>
            <a:pPr>
              <a:lnSpc>
                <a:spcPct val="80000"/>
              </a:lnSpc>
              <a:buSzPct val="80000"/>
              <a:buFontTx/>
              <a:buNone/>
            </a:pPr>
            <a:r>
              <a:rPr lang="en-GB" sz="2400" i="1" noProof="0" dirty="0" smtClean="0"/>
              <a:t>Matjaž Koželj, Vesna Slapar</a:t>
            </a:r>
          </a:p>
          <a:p>
            <a:pPr>
              <a:lnSpc>
                <a:spcPct val="80000"/>
              </a:lnSpc>
              <a:buSzPct val="80000"/>
              <a:buFontTx/>
              <a:buNone/>
            </a:pPr>
            <a:r>
              <a:rPr lang="en-GB" sz="2400" i="1" noProof="0" dirty="0" err="1" smtClean="0"/>
              <a:t>Jožef</a:t>
            </a:r>
            <a:r>
              <a:rPr lang="en-GB" sz="2400" i="1" noProof="0" dirty="0" smtClean="0"/>
              <a:t> Stefan Institute, Ljubljana, Slovenia</a:t>
            </a:r>
          </a:p>
          <a:p>
            <a:pPr>
              <a:lnSpc>
                <a:spcPct val="80000"/>
              </a:lnSpc>
              <a:buSzPct val="80000"/>
              <a:buFontTx/>
              <a:buNone/>
            </a:pPr>
            <a:r>
              <a:rPr lang="en-GB" sz="2400" i="1" noProof="0" dirty="0" smtClean="0"/>
              <a:t>matjaz.kozelj@ijs.si</a:t>
            </a: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200" y="1484784"/>
            <a:ext cx="9246740" cy="4313213"/>
          </a:xfrm>
        </p:spPr>
        <p:txBody>
          <a:bodyPr/>
          <a:lstStyle/>
          <a:p>
            <a:pPr marL="0" lvl="0" indent="0">
              <a:buNone/>
            </a:pPr>
            <a:r>
              <a:rPr lang="en-GB" sz="2400" noProof="0" dirty="0" smtClean="0"/>
              <a:t>But we do not act </a:t>
            </a:r>
            <a:r>
              <a:rPr lang="en-GB" sz="2400" dirty="0" smtClean="0"/>
              <a:t>always</a:t>
            </a:r>
            <a:r>
              <a:rPr lang="sl-SI" sz="2400" dirty="0" smtClean="0"/>
              <a:t> </a:t>
            </a:r>
            <a:r>
              <a:rPr lang="en-GB" sz="2400" dirty="0" smtClean="0"/>
              <a:t>strictly </a:t>
            </a:r>
            <a:r>
              <a:rPr lang="en-GB" sz="2400" noProof="0" dirty="0" smtClean="0"/>
              <a:t>reasonably </a:t>
            </a:r>
            <a:r>
              <a:rPr lang="en-GB" sz="2400" noProof="0" dirty="0" smtClean="0"/>
              <a:t>:</a:t>
            </a:r>
            <a:endParaRPr lang="en-GB" sz="2400" noProof="0" dirty="0" smtClean="0"/>
          </a:p>
          <a:p>
            <a:pPr marL="923925" lvl="1" indent="-342900"/>
            <a:r>
              <a:rPr lang="en-GB" sz="2400" noProof="0" dirty="0" smtClean="0"/>
              <a:t>People travel when needed and also when it is not needed</a:t>
            </a:r>
          </a:p>
          <a:p>
            <a:pPr marL="923925" lvl="1" indent="-342900"/>
            <a:r>
              <a:rPr lang="en-GB" sz="2400" noProof="0" dirty="0" smtClean="0"/>
              <a:t>People use cars instead of public transport,</a:t>
            </a:r>
          </a:p>
          <a:p>
            <a:pPr marL="923925" lvl="1" indent="-342900"/>
            <a:r>
              <a:rPr lang="en-GB" sz="2400" noProof="0" dirty="0" smtClean="0"/>
              <a:t>Some people use drugs without being advised by doctor</a:t>
            </a:r>
          </a:p>
          <a:p>
            <a:pPr marL="923925" lvl="1" indent="-342900"/>
            <a:r>
              <a:rPr lang="en-GB" sz="2400" noProof="0" dirty="0" smtClean="0"/>
              <a:t>Some people go mountaineering,</a:t>
            </a:r>
          </a:p>
          <a:p>
            <a:pPr marL="923925" lvl="1" indent="-342900"/>
            <a:r>
              <a:rPr lang="en-GB" sz="2400" noProof="0" dirty="0" smtClean="0"/>
              <a:t>Some people go skiing</a:t>
            </a:r>
          </a:p>
          <a:p>
            <a:pPr marL="923925" lvl="1" indent="-342900"/>
            <a:r>
              <a:rPr lang="en-GB" sz="2400" noProof="0" dirty="0" smtClean="0"/>
              <a:t>Some people smoke</a:t>
            </a:r>
          </a:p>
          <a:p>
            <a:pPr marL="0" lvl="0" indent="0">
              <a:buNone/>
            </a:pPr>
            <a:r>
              <a:rPr lang="en-GB" sz="2400" noProof="0" dirty="0" smtClean="0"/>
              <a:t>In these cases justification is not strictly rational, </a:t>
            </a:r>
            <a:r>
              <a:rPr lang="en-GB" sz="2400" b="1" noProof="0" dirty="0" smtClean="0"/>
              <a:t>social or emotional factors outweigh other factors</a:t>
            </a:r>
            <a:r>
              <a:rPr lang="en-GB" sz="2400" noProof="0" dirty="0" smtClean="0"/>
              <a:t>.</a:t>
            </a:r>
          </a:p>
          <a:p>
            <a:pPr marL="0" lvl="0" indent="0">
              <a:buNone/>
            </a:pPr>
            <a:r>
              <a:rPr lang="en-GB" sz="2400" noProof="0" dirty="0" smtClean="0"/>
              <a:t>For some of these activities, </a:t>
            </a:r>
            <a:r>
              <a:rPr lang="en-GB" sz="2400" b="1" noProof="0" dirty="0" smtClean="0"/>
              <a:t>risk is elevated but other factors prevail. It is personal decision</a:t>
            </a:r>
            <a:r>
              <a:rPr lang="en-GB" sz="2400" noProof="0" dirty="0" smtClean="0"/>
              <a:t>!</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smtClean="0"/>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10</a:t>
            </a:fld>
            <a:endParaRPr lang="en-GB" sz="1200" dirty="0">
              <a:solidFill>
                <a:srgbClr val="FF3300"/>
              </a:solidFill>
            </a:endParaRPr>
          </a:p>
        </p:txBody>
      </p:sp>
    </p:spTree>
    <p:extLst>
      <p:ext uri="{BB962C8B-B14F-4D97-AF65-F5344CB8AC3E}">
        <p14:creationId xmlns:p14="http://schemas.microsoft.com/office/powerpoint/2010/main" val="202388358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199" y="1412776"/>
            <a:ext cx="9445626" cy="4529237"/>
          </a:xfrm>
        </p:spPr>
        <p:txBody>
          <a:bodyPr/>
          <a:lstStyle/>
          <a:p>
            <a:pPr marL="0" lvl="0" indent="0">
              <a:buNone/>
            </a:pPr>
            <a:r>
              <a:rPr lang="en-GB" sz="2400" b="1" noProof="0" dirty="0" smtClean="0"/>
              <a:t>In society</a:t>
            </a:r>
            <a:r>
              <a:rPr lang="en-GB" sz="2400" noProof="0" dirty="0" smtClean="0"/>
              <a:t>, benefits (advantages) and detriments (disadvantages) are not necessary met in the same person. </a:t>
            </a:r>
          </a:p>
          <a:p>
            <a:pPr marL="0" lvl="0" indent="0">
              <a:buNone/>
            </a:pPr>
            <a:r>
              <a:rPr lang="en-GB" sz="2400" noProof="0" dirty="0" smtClean="0"/>
              <a:t>Example: building highways</a:t>
            </a:r>
          </a:p>
          <a:p>
            <a:pPr marL="923925" lvl="1" indent="-342900"/>
            <a:r>
              <a:rPr lang="en-GB" sz="2400" noProof="0" dirty="0" smtClean="0"/>
              <a:t>From 1994 to 2010 528 km of highways were built in Slovenia.</a:t>
            </a:r>
          </a:p>
          <a:p>
            <a:pPr marL="923925" lvl="1" indent="-342900"/>
            <a:r>
              <a:rPr lang="en-GB" sz="2400" noProof="0" dirty="0" smtClean="0"/>
              <a:t>Benefit (society): less traffic accidents and lower number of road traffic deaths (in 1992: 492 killed and 2642 heavily injured in traffic accidents, in 2010: 138 killed and 865 heavily injured in traffic </a:t>
            </a:r>
            <a:r>
              <a:rPr lang="en-GB" sz="2400" noProof="0" dirty="0" err="1" smtClean="0"/>
              <a:t>accindenst</a:t>
            </a:r>
            <a:r>
              <a:rPr lang="en-GB" sz="2400" noProof="0" dirty="0" smtClean="0"/>
              <a:t>, i.e. 72 % and 67% less).</a:t>
            </a:r>
          </a:p>
          <a:p>
            <a:pPr marL="923925" lvl="1" indent="-342900"/>
            <a:r>
              <a:rPr lang="en-GB" sz="2400" noProof="0" dirty="0" smtClean="0"/>
              <a:t>Other benefits (society): less time spent in travel, jobs (lower unemployment), lower burden to environment, traffic was moved from urban areas, etc.</a:t>
            </a:r>
          </a:p>
          <a:p>
            <a:pPr marL="923925" lvl="1" indent="-342900"/>
            <a:endParaRPr lang="en-GB" sz="2400" noProof="0" dirty="0" smtClean="0"/>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11</a:t>
            </a:fld>
            <a:endParaRPr lang="en-GB" sz="1200" dirty="0">
              <a:solidFill>
                <a:srgbClr val="FF3300"/>
              </a:solidFill>
            </a:endParaRPr>
          </a:p>
        </p:txBody>
      </p:sp>
    </p:spTree>
    <p:extLst>
      <p:ext uri="{BB962C8B-B14F-4D97-AF65-F5344CB8AC3E}">
        <p14:creationId xmlns:p14="http://schemas.microsoft.com/office/powerpoint/2010/main" val="1133394879"/>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199" y="1412776"/>
            <a:ext cx="9445626" cy="4529237"/>
          </a:xfrm>
        </p:spPr>
        <p:txBody>
          <a:bodyPr/>
          <a:lstStyle/>
          <a:p>
            <a:pPr marL="0" lvl="0" indent="0">
              <a:buNone/>
            </a:pPr>
            <a:r>
              <a:rPr lang="en-GB" sz="2400" noProof="0" dirty="0" smtClean="0"/>
              <a:t>Example: building highways (Cont.)</a:t>
            </a:r>
          </a:p>
          <a:p>
            <a:pPr marL="0" lvl="0" indent="0">
              <a:buNone/>
            </a:pPr>
            <a:endParaRPr lang="en-GB" sz="2400" noProof="0" dirty="0" smtClean="0"/>
          </a:p>
          <a:p>
            <a:pPr marL="923925" lvl="1" indent="-342900"/>
            <a:r>
              <a:rPr lang="en-GB" sz="2400" noProof="0" dirty="0" smtClean="0"/>
              <a:t>Detriments (society): loss of agricultural land, loans to be paid, impact to natural habitats, loss of lives in working accidents</a:t>
            </a:r>
          </a:p>
          <a:p>
            <a:pPr marL="923925" lvl="1" indent="-342900"/>
            <a:endParaRPr lang="sl-SI" sz="2400" noProof="0" dirty="0" smtClean="0"/>
          </a:p>
          <a:p>
            <a:pPr marL="923925" lvl="1" indent="-342900"/>
            <a:r>
              <a:rPr lang="en-GB" sz="2400" noProof="0" dirty="0" smtClean="0"/>
              <a:t>Detriment </a:t>
            </a:r>
            <a:r>
              <a:rPr lang="en-GB" sz="2400" noProof="0" dirty="0" smtClean="0"/>
              <a:t>(personal): people were resettled, some not being satisfied with compensations, victims of accidents during construction.</a:t>
            </a:r>
          </a:p>
          <a:p>
            <a:pPr marL="923925" lvl="1" indent="-342900"/>
            <a:endParaRPr lang="en-GB" sz="2400" noProof="0" dirty="0" smtClean="0"/>
          </a:p>
          <a:p>
            <a:pPr marL="923925" lvl="1" indent="-342900"/>
            <a:r>
              <a:rPr lang="en-GB" sz="2400" noProof="0" dirty="0" smtClean="0"/>
              <a:t>Considering the traffic conditions at the time, the decision was more than justified!</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12</a:t>
            </a:fld>
            <a:endParaRPr lang="en-GB" sz="1200" dirty="0">
              <a:solidFill>
                <a:srgbClr val="FF3300"/>
              </a:solidFill>
            </a:endParaRPr>
          </a:p>
        </p:txBody>
      </p:sp>
    </p:spTree>
    <p:extLst>
      <p:ext uri="{BB962C8B-B14F-4D97-AF65-F5344CB8AC3E}">
        <p14:creationId xmlns:p14="http://schemas.microsoft.com/office/powerpoint/2010/main" val="291123337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2</a:t>
            </a:r>
            <a:r>
              <a:rPr lang="en-GB" sz="2800" baseline="30000" noProof="0" dirty="0" smtClean="0"/>
              <a:t>ND</a:t>
            </a:r>
            <a:r>
              <a:rPr lang="en-GB" sz="2800" noProof="0" dirty="0" smtClean="0"/>
              <a:t> Principle: Optimisation</a:t>
            </a:r>
            <a:endParaRPr lang="en-GB" sz="2800" noProof="0" dirty="0"/>
          </a:p>
        </p:txBody>
      </p:sp>
      <p:sp>
        <p:nvSpPr>
          <p:cNvPr id="3" name="Content Placeholder 2"/>
          <p:cNvSpPr>
            <a:spLocks noGrp="1"/>
          </p:cNvSpPr>
          <p:nvPr>
            <p:ph idx="1"/>
          </p:nvPr>
        </p:nvSpPr>
        <p:spPr/>
        <p:txBody>
          <a:bodyPr/>
          <a:lstStyle/>
          <a:p>
            <a:pPr marL="0" indent="0">
              <a:buNone/>
            </a:pPr>
            <a:r>
              <a:rPr lang="en-GB" sz="2400" noProof="0" dirty="0" smtClean="0"/>
              <a:t>COUNCIL DIRECTIVE 96/29/EURATOM (Article 6):</a:t>
            </a:r>
          </a:p>
          <a:p>
            <a:pPr marL="581025" lvl="1" indent="0">
              <a:buNone/>
            </a:pPr>
            <a:r>
              <a:rPr lang="en-GB" sz="2000" i="1" noProof="0" dirty="0" smtClean="0"/>
              <a:t>(a) in the context of optimization all exposures shall be kept as low as reasonably achievable, economic and social factors being taken into account;</a:t>
            </a:r>
          </a:p>
          <a:p>
            <a:pPr marL="0" lvl="0" indent="0">
              <a:buNone/>
            </a:pPr>
            <a:r>
              <a:rPr lang="en-GB" sz="2400" noProof="0" dirty="0" smtClean="0"/>
              <a:t>Beginner´s questions:</a:t>
            </a:r>
          </a:p>
          <a:p>
            <a:pPr marL="923925" lvl="1" indent="-342900"/>
            <a:r>
              <a:rPr lang="en-GB" sz="2400" noProof="0" dirty="0" smtClean="0"/>
              <a:t>Why not </a:t>
            </a:r>
            <a:r>
              <a:rPr lang="en-GB" sz="2400" b="1" noProof="0" dirty="0" smtClean="0"/>
              <a:t>as low as possible</a:t>
            </a:r>
            <a:r>
              <a:rPr lang="en-GB" sz="2400" noProof="0" dirty="0" smtClean="0"/>
              <a:t>?</a:t>
            </a:r>
          </a:p>
          <a:p>
            <a:pPr marL="923925" lvl="1" indent="-342900"/>
            <a:r>
              <a:rPr lang="en-GB" sz="2400" noProof="0" dirty="0" smtClean="0"/>
              <a:t>What has economy to do with my protection and health? Isn’t it cheaper to protect me than to cure the cancer?</a:t>
            </a:r>
          </a:p>
          <a:p>
            <a:pPr marL="923925" lvl="1" indent="-342900"/>
            <a:r>
              <a:rPr lang="en-GB" sz="2400" noProof="0" dirty="0" smtClean="0"/>
              <a:t>Why should my protection depend on social factors?</a:t>
            </a:r>
            <a:r>
              <a:rPr lang="en-GB" sz="2400" b="1" noProof="0" dirty="0" smtClean="0"/>
              <a:t> </a:t>
            </a:r>
            <a:r>
              <a:rPr lang="en-GB" sz="2400" noProof="0" dirty="0" smtClean="0"/>
              <a:t>Am I second class citizen?</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13</a:t>
            </a:fld>
            <a:endParaRPr lang="en-GB" sz="1200" dirty="0">
              <a:solidFill>
                <a:srgbClr val="FF3300"/>
              </a:solidFill>
            </a:endParaRPr>
          </a:p>
        </p:txBody>
      </p:sp>
    </p:spTree>
    <p:extLst>
      <p:ext uri="{BB962C8B-B14F-4D97-AF65-F5344CB8AC3E}">
        <p14:creationId xmlns:p14="http://schemas.microsoft.com/office/powerpoint/2010/main" val="191928374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2</a:t>
            </a:r>
            <a:r>
              <a:rPr lang="en-GB" sz="2800" baseline="30000" noProof="0" dirty="0" smtClean="0"/>
              <a:t>ND</a:t>
            </a:r>
            <a:r>
              <a:rPr lang="en-GB" sz="2800" noProof="0" dirty="0" smtClean="0"/>
              <a:t> Principle: Optimisation (Cont.)</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Us (problems):</a:t>
            </a:r>
          </a:p>
          <a:p>
            <a:pPr marL="923925" lvl="1" indent="-342900"/>
            <a:r>
              <a:rPr lang="en-GB" sz="2400" noProof="0" dirty="0" smtClean="0"/>
              <a:t>How to explain that spending all funds and making every effort for exposure lowering (if doses are below limit!) has no sense, considering the low level of risk and presence of natural background.</a:t>
            </a:r>
          </a:p>
          <a:p>
            <a:pPr marL="923925" lvl="1" indent="-342900"/>
            <a:r>
              <a:rPr lang="en-GB" sz="2400" noProof="0" dirty="0" smtClean="0"/>
              <a:t>How to explain that we should use reasoning to keeping the doses As Low As Reasonably Achievable, and not just determination.</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14</a:t>
            </a:fld>
            <a:endParaRPr lang="en-GB" sz="1200" dirty="0">
              <a:solidFill>
                <a:srgbClr val="FF3300"/>
              </a:solidFill>
            </a:endParaRPr>
          </a:p>
        </p:txBody>
      </p:sp>
    </p:spTree>
    <p:extLst>
      <p:ext uri="{BB962C8B-B14F-4D97-AF65-F5344CB8AC3E}">
        <p14:creationId xmlns:p14="http://schemas.microsoft.com/office/powerpoint/2010/main" val="580905265"/>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2</a:t>
            </a:r>
            <a:r>
              <a:rPr lang="en-GB" sz="2800" baseline="30000" noProof="0" dirty="0" smtClean="0"/>
              <a:t>ND</a:t>
            </a:r>
            <a:r>
              <a:rPr lang="en-GB" sz="2800" noProof="0" dirty="0" smtClean="0"/>
              <a:t> Principle: Optimisation (Cont.)</a:t>
            </a:r>
            <a:endParaRPr lang="en-GB" sz="2800" noProof="0" dirty="0"/>
          </a:p>
        </p:txBody>
      </p:sp>
      <p:sp>
        <p:nvSpPr>
          <p:cNvPr id="3" name="Content Placeholder 2"/>
          <p:cNvSpPr>
            <a:spLocks noGrp="1"/>
          </p:cNvSpPr>
          <p:nvPr>
            <p:ph idx="1"/>
          </p:nvPr>
        </p:nvSpPr>
        <p:spPr>
          <a:xfrm>
            <a:off x="457199" y="1676400"/>
            <a:ext cx="9197975" cy="4265613"/>
          </a:xfrm>
        </p:spPr>
        <p:txBody>
          <a:bodyPr/>
          <a:lstStyle/>
          <a:p>
            <a:pPr marL="0" lvl="0" indent="0">
              <a:buNone/>
            </a:pPr>
            <a:r>
              <a:rPr lang="en-GB" sz="2400" noProof="0" dirty="0" smtClean="0"/>
              <a:t>In normal life of </a:t>
            </a:r>
            <a:r>
              <a:rPr lang="en-GB" sz="2400" b="1" noProof="0" dirty="0" smtClean="0"/>
              <a:t>a person</a:t>
            </a:r>
            <a:r>
              <a:rPr lang="en-GB" sz="2400" noProof="0" dirty="0" smtClean="0"/>
              <a:t>, optimisation is when:</a:t>
            </a:r>
          </a:p>
          <a:p>
            <a:pPr lvl="1"/>
            <a:r>
              <a:rPr lang="en-GB" sz="2400" noProof="0" dirty="0" smtClean="0"/>
              <a:t>People travel when </a:t>
            </a:r>
            <a:r>
              <a:rPr lang="en-GB" sz="2400" noProof="0" dirty="0" smtClean="0"/>
              <a:t>needed</a:t>
            </a:r>
            <a:r>
              <a:rPr lang="sl-SI" sz="2400" noProof="0" dirty="0" smtClean="0"/>
              <a:t> </a:t>
            </a:r>
            <a:r>
              <a:rPr lang="sl-SI" sz="2400" noProof="0" dirty="0" err="1" smtClean="0"/>
              <a:t>and</a:t>
            </a:r>
            <a:r>
              <a:rPr lang="sl-SI" sz="2400" noProof="0" dirty="0" smtClean="0"/>
              <a:t> </a:t>
            </a:r>
            <a:r>
              <a:rPr lang="sl-SI" sz="2400" noProof="0" dirty="0" err="1" smtClean="0"/>
              <a:t>just</a:t>
            </a:r>
            <a:r>
              <a:rPr lang="sl-SI" sz="2400" noProof="0" dirty="0" smtClean="0"/>
              <a:t> </a:t>
            </a:r>
            <a:r>
              <a:rPr lang="en-GB" sz="2400" noProof="0" dirty="0" smtClean="0"/>
              <a:t>sometimes for </a:t>
            </a:r>
            <a:r>
              <a:rPr lang="en-GB" sz="2400" noProof="0" dirty="0" smtClean="0"/>
              <a:t>fun</a:t>
            </a:r>
          </a:p>
          <a:p>
            <a:pPr lvl="1"/>
            <a:r>
              <a:rPr lang="en-GB" sz="2400" noProof="0" dirty="0" smtClean="0"/>
              <a:t>People use car only for short travels, and public transport for longer distances</a:t>
            </a:r>
          </a:p>
          <a:p>
            <a:pPr lvl="1"/>
            <a:r>
              <a:rPr lang="en-GB" sz="2400" noProof="0" dirty="0" smtClean="0"/>
              <a:t>Drugs are used strictly according to the doctor‘s instruction</a:t>
            </a:r>
          </a:p>
          <a:p>
            <a:pPr lvl="1"/>
            <a:r>
              <a:rPr lang="en-GB" sz="2400" noProof="0" dirty="0" smtClean="0"/>
              <a:t>People go mountaineering  when weather is nice</a:t>
            </a:r>
          </a:p>
          <a:p>
            <a:pPr lvl="1"/>
            <a:r>
              <a:rPr lang="en-GB" sz="2400" noProof="0" dirty="0" smtClean="0"/>
              <a:t>People go skiing when ski trails are in good conditions</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15</a:t>
            </a:fld>
            <a:endParaRPr lang="en-GB" sz="1200" dirty="0">
              <a:solidFill>
                <a:srgbClr val="FF3300"/>
              </a:solidFill>
            </a:endParaRPr>
          </a:p>
        </p:txBody>
      </p:sp>
    </p:spTree>
    <p:extLst>
      <p:ext uri="{BB962C8B-B14F-4D97-AF65-F5344CB8AC3E}">
        <p14:creationId xmlns:p14="http://schemas.microsoft.com/office/powerpoint/2010/main" val="4191132209"/>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2</a:t>
            </a:r>
            <a:r>
              <a:rPr lang="en-GB" sz="2800" baseline="30000" noProof="0" dirty="0" smtClean="0"/>
              <a:t>ND</a:t>
            </a:r>
            <a:r>
              <a:rPr lang="en-GB" sz="2800" noProof="0" dirty="0" smtClean="0"/>
              <a:t> Principle: Optimisation (Cont.)</a:t>
            </a:r>
            <a:endParaRPr lang="en-GB" sz="2800" noProof="0" dirty="0"/>
          </a:p>
        </p:txBody>
      </p:sp>
      <p:sp>
        <p:nvSpPr>
          <p:cNvPr id="3" name="Content Placeholder 2"/>
          <p:cNvSpPr>
            <a:spLocks noGrp="1"/>
          </p:cNvSpPr>
          <p:nvPr>
            <p:ph idx="1"/>
          </p:nvPr>
        </p:nvSpPr>
        <p:spPr>
          <a:xfrm>
            <a:off x="457199" y="1484784"/>
            <a:ext cx="9197975" cy="4457229"/>
          </a:xfrm>
        </p:spPr>
        <p:txBody>
          <a:bodyPr/>
          <a:lstStyle/>
          <a:p>
            <a:pPr marL="0" lvl="0" indent="0">
              <a:buNone/>
            </a:pPr>
            <a:r>
              <a:rPr lang="en-GB" sz="2400" noProof="0" dirty="0" smtClean="0"/>
              <a:t>Back to highways:</a:t>
            </a:r>
          </a:p>
          <a:p>
            <a:pPr marL="923925" lvl="1" indent="-342900"/>
            <a:endParaRPr lang="en-GB" sz="2400" noProof="0" dirty="0" smtClean="0"/>
          </a:p>
          <a:p>
            <a:pPr marL="923925" lvl="1" indent="-342900"/>
            <a:r>
              <a:rPr lang="en-GB" sz="2400" noProof="0" dirty="0" smtClean="0"/>
              <a:t>Societal optimisation: constructed highway network is </a:t>
            </a:r>
            <a:r>
              <a:rPr lang="en-GB" sz="2400" b="1" noProof="0" dirty="0" smtClean="0"/>
              <a:t>result of needs </a:t>
            </a:r>
            <a:r>
              <a:rPr lang="en-GB" sz="2400" noProof="0" dirty="0" smtClean="0"/>
              <a:t>(traffic density, transport routes, local number of commuters) and</a:t>
            </a:r>
            <a:r>
              <a:rPr lang="en-GB" sz="2400" b="1" noProof="0" dirty="0" smtClean="0"/>
              <a:t> other factors </a:t>
            </a:r>
            <a:r>
              <a:rPr lang="en-GB" sz="2400" noProof="0" dirty="0" smtClean="0"/>
              <a:t>(accessible funds, development plans, influence of local politicians…)</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16</a:t>
            </a:fld>
            <a:endParaRPr lang="en-GB" sz="1200" dirty="0">
              <a:solidFill>
                <a:srgbClr val="FF3300"/>
              </a:solidFill>
            </a:endParaRPr>
          </a:p>
        </p:txBody>
      </p:sp>
    </p:spTree>
    <p:extLst>
      <p:ext uri="{BB962C8B-B14F-4D97-AF65-F5344CB8AC3E}">
        <p14:creationId xmlns:p14="http://schemas.microsoft.com/office/powerpoint/2010/main" val="2866327162"/>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2</a:t>
            </a:r>
            <a:r>
              <a:rPr lang="en-GB" sz="2800" baseline="30000" noProof="0" dirty="0" smtClean="0"/>
              <a:t>ND</a:t>
            </a:r>
            <a:r>
              <a:rPr lang="en-GB" sz="2800" noProof="0" dirty="0" smtClean="0"/>
              <a:t> Principle: Optimisation (Cont.)</a:t>
            </a:r>
            <a:endParaRPr lang="en-GB" sz="2800" noProof="0" dirty="0"/>
          </a:p>
        </p:txBody>
      </p:sp>
      <p:sp>
        <p:nvSpPr>
          <p:cNvPr id="3" name="Content Placeholder 2"/>
          <p:cNvSpPr>
            <a:spLocks noGrp="1"/>
          </p:cNvSpPr>
          <p:nvPr>
            <p:ph idx="1"/>
          </p:nvPr>
        </p:nvSpPr>
        <p:spPr>
          <a:xfrm>
            <a:off x="457199" y="1484784"/>
            <a:ext cx="9197975" cy="4457229"/>
          </a:xfrm>
        </p:spPr>
        <p:txBody>
          <a:bodyPr/>
          <a:lstStyle/>
          <a:p>
            <a:pPr marL="0" lvl="0" indent="0">
              <a:buNone/>
            </a:pPr>
            <a:r>
              <a:rPr lang="en-GB" sz="2400" noProof="0" dirty="0" smtClean="0"/>
              <a:t>Back to </a:t>
            </a:r>
            <a:r>
              <a:rPr lang="en-GB" sz="2400" noProof="0" dirty="0" smtClean="0"/>
              <a:t>highways</a:t>
            </a:r>
            <a:r>
              <a:rPr lang="sl-SI" sz="2400" noProof="0" dirty="0" smtClean="0"/>
              <a:t> (</a:t>
            </a:r>
            <a:r>
              <a:rPr lang="sl-SI" sz="2400" noProof="0" dirty="0" err="1" smtClean="0"/>
              <a:t>Cont</a:t>
            </a:r>
            <a:r>
              <a:rPr lang="sl-SI" sz="2400" noProof="0" dirty="0" smtClean="0"/>
              <a:t>.)</a:t>
            </a:r>
            <a:r>
              <a:rPr lang="en-GB" sz="2400" noProof="0" dirty="0" smtClean="0"/>
              <a:t>:</a:t>
            </a:r>
            <a:endParaRPr lang="en-GB" sz="2400" noProof="0" dirty="0" smtClean="0"/>
          </a:p>
          <a:p>
            <a:pPr marL="923925" lvl="1" indent="-342900"/>
            <a:r>
              <a:rPr lang="en-GB" sz="2400" noProof="0" dirty="0" smtClean="0"/>
              <a:t>Personal optimisation: on highway we usually optimise time of travel, and not risk</a:t>
            </a:r>
          </a:p>
          <a:p>
            <a:pPr marL="923925" lvl="1" indent="-342900"/>
            <a:r>
              <a:rPr lang="en-GB" sz="2400" noProof="0" dirty="0" smtClean="0"/>
              <a:t>Since risk is approximately inversely proportional to speed, instead of </a:t>
            </a:r>
            <a:r>
              <a:rPr lang="en-GB" sz="2400" b="1" noProof="0" dirty="0" smtClean="0"/>
              <a:t>ALARA</a:t>
            </a:r>
            <a:r>
              <a:rPr lang="en-GB" sz="2400" noProof="0" dirty="0" smtClean="0"/>
              <a:t> we use </a:t>
            </a:r>
            <a:r>
              <a:rPr lang="en-GB" sz="2400" b="1" noProof="0" dirty="0" smtClean="0"/>
              <a:t>AHARA</a:t>
            </a:r>
            <a:r>
              <a:rPr lang="en-GB" sz="2400" noProof="0" dirty="0" smtClean="0"/>
              <a:t> principle (As High As Reasonably Achievable)!</a:t>
            </a:r>
          </a:p>
          <a:p>
            <a:pPr marL="923925" lvl="1" indent="-342900"/>
            <a:r>
              <a:rPr lang="en-GB" sz="2400" noProof="0" dirty="0" smtClean="0"/>
              <a:t>Here “social and economic factors” heavily outweigh risk!  </a:t>
            </a:r>
          </a:p>
          <a:p>
            <a:pPr marL="923925" lvl="1" indent="-342900"/>
            <a:r>
              <a:rPr lang="en-GB" sz="2400" noProof="0" dirty="0" smtClean="0"/>
              <a:t>The optimal (also the safest) speed would be the highest uniform speed that all vehicles can achieve.</a:t>
            </a:r>
          </a:p>
          <a:p>
            <a:pPr marL="923925" lvl="1" indent="-342900"/>
            <a:r>
              <a:rPr lang="en-GB" sz="2400" noProof="0" dirty="0" smtClean="0"/>
              <a:t>On some roads, you can see traffic sign </a:t>
            </a:r>
            <a:br>
              <a:rPr lang="en-GB" sz="2400" noProof="0" dirty="0" smtClean="0"/>
            </a:br>
            <a:r>
              <a:rPr lang="en-GB" sz="2400" noProof="0" dirty="0" smtClean="0"/>
              <a:t>that suggests “recommended speed”</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17</a:t>
            </a:fld>
            <a:endParaRPr lang="en-GB" sz="1200" dirty="0">
              <a:solidFill>
                <a:srgbClr val="FF33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1692" y="5118127"/>
            <a:ext cx="1053279" cy="1053279"/>
          </a:xfrm>
          <a:prstGeom prst="rect">
            <a:avLst/>
          </a:prstGeom>
        </p:spPr>
      </p:pic>
    </p:spTree>
    <p:extLst>
      <p:ext uri="{BB962C8B-B14F-4D97-AF65-F5344CB8AC3E}">
        <p14:creationId xmlns:p14="http://schemas.microsoft.com/office/powerpoint/2010/main" val="58155168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sz="2800" noProof="0" dirty="0" smtClean="0"/>
              <a:t>3</a:t>
            </a:r>
            <a:r>
              <a:rPr lang="en-GB" sz="2800" baseline="30000" noProof="0" dirty="0" smtClean="0"/>
              <a:t>RD</a:t>
            </a:r>
            <a:r>
              <a:rPr lang="en-GB" sz="2800" noProof="0" dirty="0" smtClean="0"/>
              <a:t> Principle: Dose limits</a:t>
            </a:r>
            <a:endParaRPr lang="en-GB" sz="2800" noProof="0" dirty="0"/>
          </a:p>
        </p:txBody>
      </p:sp>
      <p:sp>
        <p:nvSpPr>
          <p:cNvPr id="3" name="Content Placeholder 2"/>
          <p:cNvSpPr>
            <a:spLocks noGrp="1"/>
          </p:cNvSpPr>
          <p:nvPr>
            <p:ph idx="1"/>
          </p:nvPr>
        </p:nvSpPr>
        <p:spPr/>
        <p:txBody>
          <a:bodyPr/>
          <a:lstStyle/>
          <a:p>
            <a:pPr marL="0" indent="0">
              <a:buNone/>
            </a:pPr>
            <a:r>
              <a:rPr lang="en-GB" sz="2400" noProof="0" dirty="0" smtClean="0"/>
              <a:t>COUNCIL DIRECTIVE 96/29/EURATOM (Article 6) (Cont.)</a:t>
            </a:r>
          </a:p>
          <a:p>
            <a:pPr marL="581025" lvl="1" indent="0">
              <a:buNone/>
            </a:pPr>
            <a:r>
              <a:rPr lang="en-GB" sz="2000" i="1" noProof="0" dirty="0" smtClean="0"/>
              <a:t>(b) without prejudice to Article 12 (Specially authorized exposures), the sum of the doses from all relevant practices shall not exceed the dose limits laid down in this Title for exposed workers, apprentices and students and members of the public.</a:t>
            </a:r>
          </a:p>
          <a:p>
            <a:pPr marL="0" lvl="0" indent="0">
              <a:buFontTx/>
              <a:buNone/>
            </a:pPr>
            <a:r>
              <a:rPr lang="en-GB" sz="2400" noProof="0" dirty="0" smtClean="0"/>
              <a:t>Beginner´s questions (OK, I understand, there must be some limits for all “bad” things, but…)</a:t>
            </a:r>
          </a:p>
          <a:p>
            <a:pPr marL="923925" lvl="1" indent="-342900"/>
            <a:r>
              <a:rPr lang="en-GB" sz="2400" noProof="0" dirty="0" smtClean="0"/>
              <a:t>Why is the dose limit for occupationally exposed workers so high?</a:t>
            </a:r>
          </a:p>
          <a:p>
            <a:pPr marL="923925" lvl="1" indent="-342900"/>
            <a:r>
              <a:rPr lang="en-GB" sz="2400" noProof="0" dirty="0" smtClean="0"/>
              <a:t>Why is dose limit for public twenty times lower?</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18</a:t>
            </a:fld>
            <a:endParaRPr lang="en-GB" sz="1200" dirty="0">
              <a:solidFill>
                <a:srgbClr val="FF3300"/>
              </a:solidFill>
            </a:endParaRPr>
          </a:p>
        </p:txBody>
      </p:sp>
    </p:spTree>
    <p:extLst>
      <p:ext uri="{BB962C8B-B14F-4D97-AF65-F5344CB8AC3E}">
        <p14:creationId xmlns:p14="http://schemas.microsoft.com/office/powerpoint/2010/main" val="67934143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3</a:t>
            </a:r>
            <a:r>
              <a:rPr lang="en-GB" sz="2800" baseline="30000" noProof="0" dirty="0" smtClean="0"/>
              <a:t>RD</a:t>
            </a:r>
            <a:r>
              <a:rPr lang="en-GB" sz="2800" noProof="0" dirty="0" smtClean="0"/>
              <a:t> Principle: Dose limits (Cont.) </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Us (problems):</a:t>
            </a:r>
          </a:p>
          <a:p>
            <a:pPr marL="923925" lvl="1" indent="-342900"/>
            <a:r>
              <a:rPr lang="en-GB" sz="2400" noProof="0" dirty="0" smtClean="0"/>
              <a:t>How to explain that risk associated with dose limits is lower than other risks they meet in their occupation?</a:t>
            </a:r>
          </a:p>
          <a:p>
            <a:pPr marL="923925" lvl="1" indent="-342900"/>
            <a:r>
              <a:rPr lang="en-GB" sz="2400" noProof="0" dirty="0" smtClean="0"/>
              <a:t>How to explain that dose limits were set up considering </a:t>
            </a:r>
            <a:r>
              <a:rPr lang="en-GB" sz="2400" b="1" noProof="0" dirty="0" smtClean="0"/>
              <a:t>societal, but no individual direct benefit </a:t>
            </a:r>
            <a:r>
              <a:rPr lang="en-GB" sz="2400" noProof="0" dirty="0" smtClean="0"/>
              <a:t>for public, and </a:t>
            </a:r>
            <a:r>
              <a:rPr lang="en-GB" sz="2400" b="1" noProof="0" dirty="0" smtClean="0"/>
              <a:t>direct or indirect benefit to the individual </a:t>
            </a:r>
            <a:r>
              <a:rPr lang="en-GB" sz="2400" noProof="0" dirty="0" smtClean="0"/>
              <a:t>for occupationally exposed workers?</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19</a:t>
            </a:fld>
            <a:endParaRPr lang="en-GB" sz="1200" dirty="0">
              <a:solidFill>
                <a:srgbClr val="FF3300"/>
              </a:solidFill>
            </a:endParaRPr>
          </a:p>
        </p:txBody>
      </p:sp>
    </p:spTree>
    <p:extLst>
      <p:ext uri="{BB962C8B-B14F-4D97-AF65-F5344CB8AC3E}">
        <p14:creationId xmlns:p14="http://schemas.microsoft.com/office/powerpoint/2010/main" val="726038871"/>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Introduction</a:t>
            </a:r>
            <a:endParaRPr lang="en-GB" noProof="0" dirty="0"/>
          </a:p>
        </p:txBody>
      </p:sp>
      <p:sp>
        <p:nvSpPr>
          <p:cNvPr id="3" name="Content Placeholder 2"/>
          <p:cNvSpPr>
            <a:spLocks noGrp="1"/>
          </p:cNvSpPr>
          <p:nvPr>
            <p:ph idx="1"/>
          </p:nvPr>
        </p:nvSpPr>
        <p:spPr/>
        <p:txBody>
          <a:bodyPr/>
          <a:lstStyle/>
          <a:p>
            <a:pPr marL="0" indent="0">
              <a:buNone/>
            </a:pPr>
            <a:r>
              <a:rPr lang="en-GB" sz="2400" noProof="0" dirty="0" smtClean="0"/>
              <a:t>Radiation protection principles:</a:t>
            </a:r>
          </a:p>
          <a:p>
            <a:pPr lvl="1"/>
            <a:r>
              <a:rPr lang="en-GB" sz="2400" noProof="0" dirty="0" smtClean="0"/>
              <a:t>One of the most important subjects in radiation protection courses for beginners</a:t>
            </a:r>
          </a:p>
          <a:p>
            <a:pPr lvl="1"/>
            <a:r>
              <a:rPr lang="en-GB" sz="2400" noProof="0" dirty="0" smtClean="0"/>
              <a:t>Justify entire radiation protection system</a:t>
            </a:r>
          </a:p>
          <a:p>
            <a:pPr lvl="1"/>
            <a:r>
              <a:rPr lang="en-GB" sz="2400" noProof="0" dirty="0" smtClean="0"/>
              <a:t>Establish confidence in radiation protection measures</a:t>
            </a:r>
          </a:p>
          <a:p>
            <a:pPr marL="0" indent="0">
              <a:buNone/>
            </a:pPr>
            <a:endParaRPr lang="sl-SI" sz="2400" noProof="0" dirty="0" smtClean="0"/>
          </a:p>
          <a:p>
            <a:pPr marL="0" indent="0">
              <a:buNone/>
            </a:pPr>
            <a:r>
              <a:rPr lang="en-GB" sz="2400" noProof="0" dirty="0" smtClean="0"/>
              <a:t>“</a:t>
            </a:r>
            <a:r>
              <a:rPr lang="en-GB" sz="2400" noProof="0" dirty="0" smtClean="0"/>
              <a:t>Official” formulations:</a:t>
            </a:r>
          </a:p>
          <a:p>
            <a:pPr lvl="1"/>
            <a:r>
              <a:rPr lang="en-GB" sz="2400" noProof="0" dirty="0" smtClean="0"/>
              <a:t>Formal</a:t>
            </a:r>
          </a:p>
          <a:p>
            <a:pPr lvl="1"/>
            <a:r>
              <a:rPr lang="en-GB" sz="2400" noProof="0" dirty="0" smtClean="0"/>
              <a:t>Concise</a:t>
            </a:r>
          </a:p>
          <a:p>
            <a:pPr lvl="1"/>
            <a:r>
              <a:rPr lang="en-GB" sz="2400" noProof="0" dirty="0" smtClean="0"/>
              <a:t>Aimed to embrace various practices</a:t>
            </a:r>
          </a:p>
        </p:txBody>
      </p:sp>
      <p:sp>
        <p:nvSpPr>
          <p:cNvPr id="4" name="Footer Placeholder 3"/>
          <p:cNvSpPr>
            <a:spLocks noGrp="1"/>
          </p:cNvSpPr>
          <p:nvPr>
            <p:ph type="ftr" sz="quarter" idx="10"/>
          </p:nvPr>
        </p:nvSpPr>
        <p:spPr/>
        <p:txBody>
          <a:body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smtClean="0"/>
          </a:p>
          <a:p>
            <a:pPr>
              <a:defRPr/>
            </a:pPr>
            <a:r>
              <a:rPr lang="sl-SI" smtClean="0"/>
              <a:t>7 - 9</a:t>
            </a:r>
            <a:r>
              <a:rPr lang="en-US" smtClean="0"/>
              <a:t> Ma</a:t>
            </a:r>
            <a:r>
              <a:rPr lang="sl-SI" smtClean="0"/>
              <a:t>y</a:t>
            </a:r>
            <a:r>
              <a:rPr lang="en-US" smtClean="0"/>
              <a:t> 201</a:t>
            </a:r>
            <a:r>
              <a:rPr lang="sl-SI" smtClean="0"/>
              <a:t>4</a:t>
            </a:r>
            <a:r>
              <a:rPr lang="en-US" smtClean="0"/>
              <a:t>, </a:t>
            </a:r>
            <a:r>
              <a:rPr lang="sl-SI" smtClean="0"/>
              <a:t>Rovinj</a:t>
            </a:r>
            <a:r>
              <a:rPr lang="en-US" smtClean="0"/>
              <a:t>, </a:t>
            </a:r>
            <a:r>
              <a:rPr lang="sl-SI" smtClean="0"/>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2</a:t>
            </a:fld>
            <a:endParaRPr lang="en-GB" sz="1200" dirty="0">
              <a:solidFill>
                <a:srgbClr val="FF3300"/>
              </a:solidFill>
            </a:endParaRPr>
          </a:p>
        </p:txBody>
      </p:sp>
    </p:spTree>
    <p:extLst>
      <p:ext uri="{BB962C8B-B14F-4D97-AF65-F5344CB8AC3E}">
        <p14:creationId xmlns:p14="http://schemas.microsoft.com/office/powerpoint/2010/main" val="1624671023"/>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3</a:t>
            </a:r>
            <a:r>
              <a:rPr lang="en-GB" sz="2800" baseline="30000" noProof="0" dirty="0" smtClean="0"/>
              <a:t>RD</a:t>
            </a:r>
            <a:r>
              <a:rPr lang="en-GB" sz="2800" noProof="0" dirty="0" smtClean="0"/>
              <a:t> Principle: Dose limits (Cont.) </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Limits in normal life of a person are imposed by society, or </a:t>
            </a:r>
            <a:r>
              <a:rPr lang="sl-SI" sz="2400" noProof="0" dirty="0" smtClean="0"/>
              <a:t>are </a:t>
            </a:r>
            <a:r>
              <a:rPr lang="en-GB" sz="2400" noProof="0" dirty="0" smtClean="0"/>
              <a:t>self-imposed</a:t>
            </a:r>
            <a:r>
              <a:rPr lang="en-GB" sz="2400" noProof="0" dirty="0" smtClean="0"/>
              <a:t>:</a:t>
            </a:r>
          </a:p>
          <a:p>
            <a:pPr marL="923925" lvl="1" indent="-342900"/>
            <a:r>
              <a:rPr lang="en-GB" sz="2400" noProof="0" dirty="0" smtClean="0"/>
              <a:t>One can decide to use only public transport</a:t>
            </a:r>
          </a:p>
          <a:p>
            <a:pPr marL="923925" lvl="1" indent="-342900"/>
            <a:r>
              <a:rPr lang="en-GB" sz="2400" noProof="0" dirty="0" smtClean="0"/>
              <a:t>Quantity of drugs available to a patient is limited, or manufacturer explicitly indicates maximum quantity that could be consumed in one day, </a:t>
            </a:r>
          </a:p>
          <a:p>
            <a:pPr marL="923925" lvl="1" indent="-342900"/>
            <a:r>
              <a:rPr lang="en-GB" sz="2400" noProof="0" dirty="0" smtClean="0"/>
              <a:t>One can stop mountaineering on first sign of bad weather</a:t>
            </a:r>
          </a:p>
          <a:p>
            <a:pPr marL="923925" lvl="1" indent="-342900"/>
            <a:r>
              <a:rPr lang="en-GB" sz="2400" noProof="0" dirty="0" smtClean="0"/>
              <a:t>One can decide to stop skiing when ski trails became damaged</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20</a:t>
            </a:fld>
            <a:endParaRPr lang="en-GB" sz="1200" dirty="0">
              <a:solidFill>
                <a:srgbClr val="FF3300"/>
              </a:solidFill>
            </a:endParaRPr>
          </a:p>
        </p:txBody>
      </p:sp>
    </p:spTree>
    <p:extLst>
      <p:ext uri="{BB962C8B-B14F-4D97-AF65-F5344CB8AC3E}">
        <p14:creationId xmlns:p14="http://schemas.microsoft.com/office/powerpoint/2010/main" val="3635049696"/>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3</a:t>
            </a:r>
            <a:r>
              <a:rPr lang="en-GB" sz="2800" baseline="30000" noProof="0" dirty="0" smtClean="0"/>
              <a:t>RD</a:t>
            </a:r>
            <a:r>
              <a:rPr lang="en-GB" sz="2800" noProof="0" dirty="0" smtClean="0"/>
              <a:t> Principle: Dose limits (Cont.) </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And highways again:</a:t>
            </a:r>
          </a:p>
          <a:p>
            <a:pPr marL="923925" lvl="1" indent="-342900"/>
            <a:r>
              <a:rPr lang="en-GB" sz="2400" noProof="0" dirty="0" smtClean="0"/>
              <a:t>There is </a:t>
            </a:r>
            <a:r>
              <a:rPr lang="en-GB" sz="2400" b="1" noProof="0" dirty="0" smtClean="0"/>
              <a:t>speed limit </a:t>
            </a:r>
            <a:r>
              <a:rPr lang="en-GB" sz="2400" noProof="0" dirty="0" smtClean="0"/>
              <a:t>(i.e. also </a:t>
            </a:r>
            <a:r>
              <a:rPr lang="en-GB" sz="2400" b="1" noProof="0" dirty="0" smtClean="0"/>
              <a:t>risk limit</a:t>
            </a:r>
            <a:r>
              <a:rPr lang="en-GB" sz="2400" noProof="0" dirty="0" smtClean="0"/>
              <a:t>), which is not the same in all countries (this is not the case with dose limits!)</a:t>
            </a:r>
          </a:p>
          <a:p>
            <a:pPr marL="923925" lvl="1" indent="-342900"/>
            <a:r>
              <a:rPr lang="en-GB" sz="2400" noProof="0" dirty="0" smtClean="0"/>
              <a:t>Speed limit is result of </a:t>
            </a:r>
            <a:r>
              <a:rPr lang="en-GB" sz="2400" b="1" noProof="0" dirty="0" smtClean="0"/>
              <a:t>optimisation</a:t>
            </a:r>
            <a:r>
              <a:rPr lang="en-GB" sz="2400" noProof="0" dirty="0" smtClean="0"/>
              <a:t> (the same applies for dose limits): lower speed limit would not only reduce risk for drivers and passengers, but also prolong travelling</a:t>
            </a:r>
          </a:p>
          <a:p>
            <a:pPr marL="923925" lvl="1" indent="-342900"/>
            <a:r>
              <a:rPr lang="en-GB" sz="2400" noProof="0" dirty="0" smtClean="0"/>
              <a:t>It is up to society (country) do decide!</a:t>
            </a:r>
          </a:p>
          <a:p>
            <a:pPr marL="0" lvl="0" indent="0">
              <a:buFontTx/>
              <a:buNone/>
            </a:pPr>
            <a:endParaRPr lang="en-GB" sz="2400" noProof="0" dirty="0" smtClean="0"/>
          </a:p>
          <a:p>
            <a:pPr marL="0" lvl="0" indent="0">
              <a:buFontTx/>
              <a:buNone/>
            </a:pPr>
            <a:endParaRPr lang="en-GB" sz="2400" noProof="0" dirty="0"/>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21</a:t>
            </a:fld>
            <a:endParaRPr lang="en-GB" sz="1200" dirty="0">
              <a:solidFill>
                <a:srgbClr val="FF3300"/>
              </a:solidFill>
            </a:endParaRPr>
          </a:p>
        </p:txBody>
      </p:sp>
    </p:spTree>
    <p:extLst>
      <p:ext uri="{BB962C8B-B14F-4D97-AF65-F5344CB8AC3E}">
        <p14:creationId xmlns:p14="http://schemas.microsoft.com/office/powerpoint/2010/main" val="878229896"/>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smtClean="0"/>
              <a:t>Conclusions</a:t>
            </a:r>
            <a:endParaRPr lang="en-GB" noProof="0" dirty="0"/>
          </a:p>
        </p:txBody>
      </p:sp>
      <p:sp>
        <p:nvSpPr>
          <p:cNvPr id="3" name="Content Placeholder 2"/>
          <p:cNvSpPr>
            <a:spLocks noGrp="1"/>
          </p:cNvSpPr>
          <p:nvPr>
            <p:ph idx="1"/>
          </p:nvPr>
        </p:nvSpPr>
        <p:spPr>
          <a:xfrm>
            <a:off x="457200" y="1676400"/>
            <a:ext cx="9102724" cy="4265613"/>
          </a:xfrm>
        </p:spPr>
        <p:txBody>
          <a:bodyPr/>
          <a:lstStyle/>
          <a:p>
            <a:pPr marL="0" indent="0">
              <a:buNone/>
            </a:pPr>
            <a:r>
              <a:rPr lang="en-GB" dirty="0" smtClean="0"/>
              <a:t>Justification, optimisation and use of risk limits are part of normal life of a person</a:t>
            </a:r>
          </a:p>
          <a:p>
            <a:pPr marL="1038225" lvl="1" indent="-457200"/>
            <a:r>
              <a:rPr lang="en-GB" dirty="0" smtClean="0"/>
              <a:t>It is easy to understand application when benefits and detriments are on personal level</a:t>
            </a:r>
          </a:p>
          <a:p>
            <a:pPr marL="0" indent="0">
              <a:buNone/>
            </a:pPr>
            <a:r>
              <a:rPr lang="en-GB" dirty="0" smtClean="0"/>
              <a:t>In radiation protection benefits and risk (also detriment!) relate to society</a:t>
            </a:r>
          </a:p>
          <a:p>
            <a:pPr marL="1038225" lvl="1" indent="-457200"/>
            <a:r>
              <a:rPr lang="en-GB" dirty="0" smtClean="0"/>
              <a:t>Explanations and examples from „normal life“ should be used in courses, but  must reveal and emphasise this difference!</a:t>
            </a:r>
            <a:endParaRPr lang="en-GB" dirty="0" smtClean="0"/>
          </a:p>
          <a:p>
            <a:pPr marL="0" indent="0">
              <a:buNone/>
            </a:pPr>
            <a:endParaRPr lang="en-GB" dirty="0"/>
          </a:p>
        </p:txBody>
      </p:sp>
      <p:sp>
        <p:nvSpPr>
          <p:cNvPr id="4" name="Footer Placeholder 3"/>
          <p:cNvSpPr>
            <a:spLocks noGrp="1"/>
          </p:cNvSpPr>
          <p:nvPr>
            <p:ph type="ftr" sz="quarter" idx="10"/>
          </p:nvPr>
        </p:nvSpPr>
        <p:spPr/>
        <p:txBody>
          <a:body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smtClean="0"/>
          </a:p>
          <a:p>
            <a:pPr>
              <a:defRPr/>
            </a:pPr>
            <a:r>
              <a:rPr lang="sl-SI" smtClean="0"/>
              <a:t>7 - 9</a:t>
            </a:r>
            <a:r>
              <a:rPr lang="en-US" smtClean="0"/>
              <a:t> Ma</a:t>
            </a:r>
            <a:r>
              <a:rPr lang="sl-SI" smtClean="0"/>
              <a:t>y</a:t>
            </a:r>
            <a:r>
              <a:rPr lang="en-US" smtClean="0"/>
              <a:t> 201</a:t>
            </a:r>
            <a:r>
              <a:rPr lang="sl-SI" smtClean="0"/>
              <a:t>4</a:t>
            </a:r>
            <a:r>
              <a:rPr lang="en-US" smtClean="0"/>
              <a:t>, </a:t>
            </a:r>
            <a:r>
              <a:rPr lang="sl-SI" smtClean="0"/>
              <a:t>Rovinj</a:t>
            </a:r>
            <a:r>
              <a:rPr lang="en-US" smtClean="0"/>
              <a:t>, </a:t>
            </a:r>
            <a:r>
              <a:rPr lang="sl-SI" smtClean="0"/>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22</a:t>
            </a:fld>
            <a:endParaRPr lang="en-GB" sz="1200" dirty="0">
              <a:solidFill>
                <a:srgbClr val="FF3300"/>
              </a:solidFill>
            </a:endParaRPr>
          </a:p>
        </p:txBody>
      </p:sp>
    </p:spTree>
    <p:extLst>
      <p:ext uri="{BB962C8B-B14F-4D97-AF65-F5344CB8AC3E}">
        <p14:creationId xmlns:p14="http://schemas.microsoft.com/office/powerpoint/2010/main" val="91858852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noProof="0" dirty="0"/>
          </a:p>
        </p:txBody>
      </p:sp>
      <p:sp>
        <p:nvSpPr>
          <p:cNvPr id="3" name="Content Placeholder 2"/>
          <p:cNvSpPr>
            <a:spLocks noGrp="1"/>
          </p:cNvSpPr>
          <p:nvPr>
            <p:ph idx="1"/>
          </p:nvPr>
        </p:nvSpPr>
        <p:spPr/>
        <p:txBody>
          <a:bodyPr>
            <a:scene3d>
              <a:camera prst="orthographicFront"/>
              <a:lightRig rig="soft" dir="t">
                <a:rot lat="0" lon="0" rev="15600000"/>
              </a:lightRig>
            </a:scene3d>
            <a:sp3d extrusionH="57150" prstMaterial="softEdge">
              <a:bevelT w="25400" h="38100"/>
            </a:sp3d>
          </a:bodyPr>
          <a:lstStyle/>
          <a:p>
            <a:pPr marL="0" indent="0" algn="ctr">
              <a:buNone/>
            </a:pPr>
            <a:endParaRPr lang="sl-SI" sz="4400" b="1" dirty="0" smtClean="0">
              <a:ln/>
              <a:solidFill>
                <a:srgbClr val="FF0000"/>
              </a:solidFill>
            </a:endParaRPr>
          </a:p>
          <a:p>
            <a:pPr marL="0" indent="0" algn="ctr">
              <a:buNone/>
            </a:pPr>
            <a:endParaRPr lang="sl-SI" sz="4400" b="1" dirty="0" smtClean="0">
              <a:ln/>
              <a:solidFill>
                <a:srgbClr val="FF0000"/>
              </a:solidFill>
            </a:endParaRPr>
          </a:p>
          <a:p>
            <a:pPr marL="0" indent="0" algn="ctr">
              <a:buNone/>
            </a:pPr>
            <a:r>
              <a:rPr lang="en-GB" sz="4400" b="1" dirty="0" smtClean="0">
                <a:ln/>
                <a:solidFill>
                  <a:srgbClr val="FF0000"/>
                </a:solidFill>
              </a:rPr>
              <a:t>Thank You for Your Attention!</a:t>
            </a:r>
            <a:endParaRPr lang="en-GB" sz="4400" b="1" dirty="0">
              <a:ln/>
              <a:solidFill>
                <a:srgbClr val="FF0000"/>
              </a:solidFill>
            </a:endParaRPr>
          </a:p>
        </p:txBody>
      </p:sp>
      <p:sp>
        <p:nvSpPr>
          <p:cNvPr id="4" name="Footer Placeholder 3"/>
          <p:cNvSpPr>
            <a:spLocks noGrp="1"/>
          </p:cNvSpPr>
          <p:nvPr>
            <p:ph type="ftr" sz="quarter" idx="10"/>
          </p:nvPr>
        </p:nvSpPr>
        <p:spPr/>
        <p:txBody>
          <a:bodyPr/>
          <a:lstStyle/>
          <a:p>
            <a:pPr>
              <a:defRPr/>
            </a:pPr>
            <a:r>
              <a:rPr lang="en-US" smtClean="0"/>
              <a:t>15</a:t>
            </a:r>
            <a:r>
              <a:rPr lang="en-US" baseline="30000" smtClean="0"/>
              <a:t>th</a:t>
            </a:r>
            <a:r>
              <a:rPr lang="en-US" smtClean="0"/>
              <a:t> EUROPEAN ALARA NETWORK WORKSHOP AND 5</a:t>
            </a:r>
            <a:r>
              <a:rPr lang="en-US" baseline="30000" smtClean="0"/>
              <a:t>th</a:t>
            </a:r>
            <a:r>
              <a:rPr lang="en-US" smtClean="0"/>
              <a:t> EUTERP WORKSHOP</a:t>
            </a:r>
            <a:endParaRPr lang="sl-SI" smtClean="0"/>
          </a:p>
          <a:p>
            <a:pPr>
              <a:defRPr/>
            </a:pPr>
            <a:r>
              <a:rPr lang="sl-SI" smtClean="0"/>
              <a:t>7 - 9</a:t>
            </a:r>
            <a:r>
              <a:rPr lang="en-US" smtClean="0"/>
              <a:t> Ma</a:t>
            </a:r>
            <a:r>
              <a:rPr lang="sl-SI" smtClean="0"/>
              <a:t>y</a:t>
            </a:r>
            <a:r>
              <a:rPr lang="en-US" smtClean="0"/>
              <a:t> 201</a:t>
            </a:r>
            <a:r>
              <a:rPr lang="sl-SI" smtClean="0"/>
              <a:t>4</a:t>
            </a:r>
            <a:r>
              <a:rPr lang="en-US" smtClean="0"/>
              <a:t>, </a:t>
            </a:r>
            <a:r>
              <a:rPr lang="sl-SI" smtClean="0"/>
              <a:t>Rovinj</a:t>
            </a:r>
            <a:r>
              <a:rPr lang="en-US" smtClean="0"/>
              <a:t>, </a:t>
            </a:r>
            <a:r>
              <a:rPr lang="sl-SI" smtClean="0"/>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23</a:t>
            </a:fld>
            <a:endParaRPr lang="en-GB" sz="1200" dirty="0">
              <a:solidFill>
                <a:srgbClr val="FF3300"/>
              </a:solidFill>
            </a:endParaRPr>
          </a:p>
        </p:txBody>
      </p:sp>
    </p:spTree>
    <p:extLst>
      <p:ext uri="{BB962C8B-B14F-4D97-AF65-F5344CB8AC3E}">
        <p14:creationId xmlns:p14="http://schemas.microsoft.com/office/powerpoint/2010/main" val="2195868460"/>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Introduction  (Cont.)</a:t>
            </a:r>
            <a:endParaRPr lang="en-GB" sz="2800" noProof="0" dirty="0"/>
          </a:p>
        </p:txBody>
      </p:sp>
      <p:sp>
        <p:nvSpPr>
          <p:cNvPr id="3" name="Content Placeholder 2"/>
          <p:cNvSpPr>
            <a:spLocks noGrp="1"/>
          </p:cNvSpPr>
          <p:nvPr>
            <p:ph idx="1"/>
          </p:nvPr>
        </p:nvSpPr>
        <p:spPr>
          <a:xfrm>
            <a:off x="457200" y="1556792"/>
            <a:ext cx="8915400" cy="4265613"/>
          </a:xfrm>
        </p:spPr>
        <p:txBody>
          <a:bodyPr/>
          <a:lstStyle/>
          <a:p>
            <a:pPr marL="0" lvl="0" indent="0">
              <a:buNone/>
            </a:pPr>
            <a:r>
              <a:rPr lang="en-GB" sz="2400" noProof="0" dirty="0" smtClean="0"/>
              <a:t>When someone tries to explain the principles, “natural” choice would be to use the examples from radiation protection. </a:t>
            </a:r>
          </a:p>
          <a:p>
            <a:pPr marL="0" lvl="0" indent="0">
              <a:buNone/>
            </a:pPr>
            <a:r>
              <a:rPr lang="en-GB" sz="2400" noProof="0" dirty="0" smtClean="0"/>
              <a:t>But:</a:t>
            </a:r>
          </a:p>
          <a:p>
            <a:pPr lvl="1"/>
            <a:r>
              <a:rPr lang="en-GB" sz="2400" noProof="0" dirty="0" smtClean="0"/>
              <a:t>Approach should be successful for people with previous</a:t>
            </a:r>
            <a:r>
              <a:rPr lang="en-GB" sz="2400" b="1" noProof="0" dirty="0" smtClean="0"/>
              <a:t> </a:t>
            </a:r>
            <a:r>
              <a:rPr lang="en-GB" sz="2400" noProof="0" dirty="0" smtClean="0"/>
              <a:t>knowledge and experience in radiation protection (but we are dealing with beginners!)</a:t>
            </a:r>
          </a:p>
          <a:p>
            <a:pPr lvl="1"/>
            <a:r>
              <a:rPr lang="en-GB" sz="2400" noProof="0" dirty="0" smtClean="0"/>
              <a:t>It creates impression, that logic behind radiation protection principles is something “invented” for special and exclusive use in connection with radiation exposure (which is not true!)</a:t>
            </a:r>
          </a:p>
        </p:txBody>
      </p:sp>
      <p:sp>
        <p:nvSpPr>
          <p:cNvPr id="4" name="Footer Placeholder 3"/>
          <p:cNvSpPr>
            <a:spLocks noGrp="1"/>
          </p:cNvSpPr>
          <p:nvPr>
            <p:ph type="ftr" sz="quarter" idx="10"/>
          </p:nvPr>
        </p:nvSpPr>
        <p:spPr>
          <a:xfrm>
            <a:off x="464186" y="6400800"/>
            <a:ext cx="5502275" cy="320675"/>
          </a:xfrm>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3</a:t>
            </a:fld>
            <a:endParaRPr lang="en-GB" sz="1200" dirty="0">
              <a:solidFill>
                <a:srgbClr val="FF3300"/>
              </a:solidFill>
            </a:endParaRPr>
          </a:p>
        </p:txBody>
      </p:sp>
    </p:spTree>
    <p:extLst>
      <p:ext uri="{BB962C8B-B14F-4D97-AF65-F5344CB8AC3E}">
        <p14:creationId xmlns:p14="http://schemas.microsoft.com/office/powerpoint/2010/main" val="3218594119"/>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Introduction  (Cont.)</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Reality:</a:t>
            </a:r>
          </a:p>
          <a:p>
            <a:pPr lvl="1"/>
            <a:r>
              <a:rPr lang="en-GB" sz="2400" noProof="0" dirty="0" smtClean="0"/>
              <a:t>Justification, optimisation and use of some limits are present and used in in many activities and aspects of our lives, but the use is not obvious, or not communicated.</a:t>
            </a:r>
          </a:p>
          <a:p>
            <a:pPr lvl="1"/>
            <a:r>
              <a:rPr lang="en-GB" sz="2400" noProof="0" dirty="0" smtClean="0"/>
              <a:t>For most of the people, this approach in normal life is obvious and logic is accepted without special doubts.</a:t>
            </a:r>
          </a:p>
          <a:p>
            <a:pPr lvl="1"/>
            <a:r>
              <a:rPr lang="en-GB" sz="2400" noProof="0" dirty="0" smtClean="0"/>
              <a:t>Especially for beginners, using analogies to “normal life” situations and “common” examples simplifies explanation of principles, increases effectiveness, and enhances understanding.</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4</a:t>
            </a:fld>
            <a:endParaRPr lang="en-GB" sz="1200" dirty="0">
              <a:solidFill>
                <a:srgbClr val="FF3300"/>
              </a:solidFill>
            </a:endParaRPr>
          </a:p>
        </p:txBody>
      </p:sp>
    </p:spTree>
    <p:extLst>
      <p:ext uri="{BB962C8B-B14F-4D97-AF65-F5344CB8AC3E}">
        <p14:creationId xmlns:p14="http://schemas.microsoft.com/office/powerpoint/2010/main" val="183766024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sz="2800" noProof="0" dirty="0"/>
              <a:t>1</a:t>
            </a:r>
            <a:r>
              <a:rPr lang="en-GB" sz="2800" baseline="30000" noProof="0" dirty="0"/>
              <a:t>ST</a:t>
            </a:r>
            <a:r>
              <a:rPr lang="en-GB" sz="2800" noProof="0" dirty="0"/>
              <a:t> </a:t>
            </a:r>
            <a:r>
              <a:rPr lang="en-GB" sz="2800" noProof="0" dirty="0" smtClean="0"/>
              <a:t>Principle: Justification</a:t>
            </a:r>
            <a:endParaRPr lang="en-GB" sz="2800" noProof="0" dirty="0"/>
          </a:p>
        </p:txBody>
      </p:sp>
      <p:sp>
        <p:nvSpPr>
          <p:cNvPr id="3" name="Content Placeholder 2"/>
          <p:cNvSpPr>
            <a:spLocks noGrp="1"/>
          </p:cNvSpPr>
          <p:nvPr>
            <p:ph idx="1"/>
          </p:nvPr>
        </p:nvSpPr>
        <p:spPr>
          <a:xfrm>
            <a:off x="455613" y="1484784"/>
            <a:ext cx="9199561" cy="4824536"/>
          </a:xfrm>
        </p:spPr>
        <p:txBody>
          <a:bodyPr/>
          <a:lstStyle/>
          <a:p>
            <a:pPr marL="0" lvl="0" indent="0">
              <a:buNone/>
            </a:pPr>
            <a:r>
              <a:rPr lang="en-GB" sz="2400" noProof="0" dirty="0" smtClean="0"/>
              <a:t>COUNCIL DIRECTIVE 96/29/EURATOM (Article 6):</a:t>
            </a:r>
          </a:p>
          <a:p>
            <a:pPr marL="581025" lvl="1" indent="0">
              <a:buNone/>
            </a:pPr>
            <a:r>
              <a:rPr lang="en-GB" sz="2000" i="1" noProof="0" dirty="0" smtClean="0"/>
              <a:t>1. Member States shall ensure that all new classes or types of practice resulting in exposure to ionizing radiation are justified in advance of being first adopted or first approved by their economic, social or other benefits in relation to the health detriment they may cause.</a:t>
            </a:r>
          </a:p>
          <a:p>
            <a:pPr marL="0" lvl="0" indent="0">
              <a:buNone/>
            </a:pPr>
            <a:r>
              <a:rPr lang="en-GB" sz="2400" noProof="0" dirty="0" smtClean="0"/>
              <a:t>Beginner´s questions:</a:t>
            </a:r>
          </a:p>
          <a:p>
            <a:pPr lvl="1"/>
            <a:r>
              <a:rPr lang="en-GB" sz="2400" noProof="0" dirty="0" smtClean="0"/>
              <a:t>What are economic, social or other benefits (</a:t>
            </a:r>
            <a:r>
              <a:rPr lang="en-GB" sz="2400" b="1" u="sng" noProof="0" dirty="0" smtClean="0"/>
              <a:t>for me</a:t>
            </a:r>
            <a:r>
              <a:rPr lang="en-GB" sz="2400" noProof="0" dirty="0" smtClean="0"/>
              <a:t>)? How can </a:t>
            </a:r>
            <a:r>
              <a:rPr lang="en-GB" sz="2400" b="1" u="sng" noProof="0" dirty="0" smtClean="0"/>
              <a:t>I</a:t>
            </a:r>
            <a:r>
              <a:rPr lang="en-GB" sz="2400" noProof="0" dirty="0" smtClean="0"/>
              <a:t> measure (feel) them?</a:t>
            </a:r>
          </a:p>
          <a:p>
            <a:pPr lvl="1"/>
            <a:r>
              <a:rPr lang="en-GB" sz="2400" noProof="0" dirty="0" smtClean="0"/>
              <a:t>What is health detriment?</a:t>
            </a:r>
          </a:p>
          <a:p>
            <a:pPr lvl="1"/>
            <a:r>
              <a:rPr lang="en-GB" sz="2400" noProof="0" dirty="0" smtClean="0"/>
              <a:t>How can we compare benefits and detriment?</a:t>
            </a:r>
          </a:p>
          <a:p>
            <a:pPr marL="0" indent="0">
              <a:buNone/>
            </a:pPr>
            <a:r>
              <a:rPr lang="en-GB" sz="2400" noProof="0" dirty="0" smtClean="0"/>
              <a:t>Simplifying (e.g. "</a:t>
            </a:r>
            <a:r>
              <a:rPr lang="en-GB" sz="2400" i="1" noProof="0" dirty="0" smtClean="0">
                <a:solidFill>
                  <a:schemeClr val="tx1"/>
                </a:solidFill>
              </a:rPr>
              <a:t>use of sources must produce more good than harm</a:t>
            </a:r>
            <a:r>
              <a:rPr lang="en-GB" sz="2400" noProof="0" dirty="0" smtClean="0"/>
              <a:t>") will put us in no better position.</a:t>
            </a:r>
            <a:endParaRPr lang="en-GB" sz="2400" noProof="0" dirty="0"/>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5</a:t>
            </a:fld>
            <a:endParaRPr lang="en-GB" sz="1200" dirty="0">
              <a:solidFill>
                <a:srgbClr val="FF3300"/>
              </a:solidFill>
            </a:endParaRPr>
          </a:p>
        </p:txBody>
      </p:sp>
    </p:spTree>
    <p:extLst>
      <p:ext uri="{BB962C8B-B14F-4D97-AF65-F5344CB8AC3E}">
        <p14:creationId xmlns:p14="http://schemas.microsoft.com/office/powerpoint/2010/main" val="1991147815"/>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200" y="1611659"/>
            <a:ext cx="8915400" cy="4265613"/>
          </a:xfrm>
        </p:spPr>
        <p:txBody>
          <a:bodyPr/>
          <a:lstStyle/>
          <a:p>
            <a:pPr marL="0" lvl="0" indent="0">
              <a:buNone/>
            </a:pPr>
            <a:r>
              <a:rPr lang="en-GB" sz="2400" noProof="0" dirty="0" smtClean="0"/>
              <a:t>Average person (attitudes and problems):</a:t>
            </a:r>
          </a:p>
          <a:p>
            <a:pPr marL="923925" lvl="1" indent="-342900"/>
            <a:r>
              <a:rPr lang="en-GB" sz="2400" noProof="0" dirty="0" smtClean="0"/>
              <a:t>Radiation is always “bad” thing</a:t>
            </a:r>
          </a:p>
          <a:p>
            <a:pPr marL="1339850" lvl="2" indent="-342900"/>
            <a:r>
              <a:rPr lang="en-GB" sz="2000" noProof="0" dirty="0" smtClean="0"/>
              <a:t>there are also “bad” and “good” chemical compounds, like food additives, herbicides and pesticides, versus drugs, natural ingredients in food and cosmetics.</a:t>
            </a:r>
          </a:p>
          <a:p>
            <a:pPr marL="923925" lvl="1" indent="-342900"/>
            <a:r>
              <a:rPr lang="en-GB" sz="2400" noProof="0" dirty="0" smtClean="0"/>
              <a:t>Use of sources (and consequent exposures) could be acceptable only if there is no other alternative</a:t>
            </a:r>
          </a:p>
          <a:p>
            <a:pPr marL="1339850" lvl="2" indent="-342900"/>
            <a:r>
              <a:rPr lang="en-GB" sz="2000" noProof="0" dirty="0" smtClean="0"/>
              <a:t>Justification is easy!</a:t>
            </a:r>
          </a:p>
          <a:p>
            <a:pPr marL="923925" lvl="1" indent="-342900"/>
            <a:r>
              <a:rPr lang="en-GB" sz="2400" noProof="0" dirty="0" smtClean="0"/>
              <a:t>Deterministic effect are comprehensible</a:t>
            </a:r>
          </a:p>
          <a:p>
            <a:pPr marL="1339850" lvl="2" indent="-342900"/>
            <a:r>
              <a:rPr lang="en-GB" sz="2000" noProof="0" dirty="0" smtClean="0"/>
              <a:t>If I go to close to the source, it will harm me.</a:t>
            </a:r>
          </a:p>
          <a:p>
            <a:pPr marL="342900" lvl="0" indent="-342900"/>
            <a:endParaRPr lang="en-GB" sz="2400" noProof="0" dirty="0" smtClean="0"/>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6</a:t>
            </a:fld>
            <a:endParaRPr lang="en-GB" sz="1200" dirty="0">
              <a:solidFill>
                <a:srgbClr val="FF3300"/>
              </a:solidFill>
            </a:endParaRPr>
          </a:p>
        </p:txBody>
      </p:sp>
    </p:spTree>
    <p:extLst>
      <p:ext uri="{BB962C8B-B14F-4D97-AF65-F5344CB8AC3E}">
        <p14:creationId xmlns:p14="http://schemas.microsoft.com/office/powerpoint/2010/main" val="1461202492"/>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200" y="1611659"/>
            <a:ext cx="8915400" cy="4265613"/>
          </a:xfrm>
        </p:spPr>
        <p:txBody>
          <a:bodyPr/>
          <a:lstStyle/>
          <a:p>
            <a:pPr marL="0" lvl="0" indent="0">
              <a:buNone/>
            </a:pPr>
            <a:r>
              <a:rPr lang="en-GB" sz="2400" noProof="0" dirty="0" smtClean="0"/>
              <a:t>Average person (attitudes and problems) (Cont.):</a:t>
            </a:r>
          </a:p>
          <a:p>
            <a:pPr marL="342900" lvl="0" indent="-342900"/>
            <a:endParaRPr lang="en-GB" sz="2400" noProof="0" dirty="0" smtClean="0"/>
          </a:p>
          <a:p>
            <a:pPr marL="923925" lvl="1" indent="-342900"/>
            <a:r>
              <a:rPr lang="en-GB" sz="2400" noProof="0" dirty="0" smtClean="0"/>
              <a:t>Stochastic effects are somehow “grey” area </a:t>
            </a:r>
          </a:p>
          <a:p>
            <a:pPr marL="1339850" lvl="2" indent="-342900"/>
            <a:r>
              <a:rPr lang="en-GB" sz="2000" noProof="0" dirty="0" smtClean="0"/>
              <a:t>You are giving me some numbers about risk, but what it means for me? </a:t>
            </a:r>
          </a:p>
          <a:p>
            <a:pPr marL="1339850" lvl="2" indent="-342900"/>
            <a:r>
              <a:rPr lang="en-GB" sz="2000" noProof="0" dirty="0" smtClean="0"/>
              <a:t>Am I, or am I not getting cancer? </a:t>
            </a:r>
          </a:p>
          <a:p>
            <a:pPr marL="1339850" lvl="2" indent="-342900"/>
            <a:r>
              <a:rPr lang="en-GB" sz="2000" noProof="0" dirty="0" smtClean="0"/>
              <a:t>If I do, when it will happen and will it be curable? </a:t>
            </a:r>
          </a:p>
          <a:p>
            <a:pPr marL="1339850" lvl="2" indent="-342900"/>
            <a:r>
              <a:rPr lang="en-GB" sz="2000" noProof="0" dirty="0" smtClean="0"/>
              <a:t>If I get cancer, is it possible to prove that it is from exposure at my job? I want to sue someone for compensation!</a:t>
            </a:r>
          </a:p>
          <a:p>
            <a:pPr marL="1339850" lvl="2" indent="-342900"/>
            <a:r>
              <a:rPr lang="en-GB" sz="2000" noProof="0" dirty="0" smtClean="0"/>
              <a:t>What about genetic effects? Have you seen those pictures from Chernobyl?</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7</a:t>
            </a:fld>
            <a:endParaRPr lang="en-GB" sz="1200" dirty="0">
              <a:solidFill>
                <a:srgbClr val="FF3300"/>
              </a:solidFill>
            </a:endParaRPr>
          </a:p>
        </p:txBody>
      </p:sp>
    </p:spTree>
    <p:extLst>
      <p:ext uri="{BB962C8B-B14F-4D97-AF65-F5344CB8AC3E}">
        <p14:creationId xmlns:p14="http://schemas.microsoft.com/office/powerpoint/2010/main" val="1207419265"/>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p:txBody>
          <a:bodyPr/>
          <a:lstStyle/>
          <a:p>
            <a:pPr marL="0" lvl="0" indent="0">
              <a:buNone/>
            </a:pPr>
            <a:r>
              <a:rPr lang="en-GB" sz="2400" noProof="0" dirty="0" smtClean="0"/>
              <a:t>Us (problems):</a:t>
            </a:r>
          </a:p>
          <a:p>
            <a:pPr marL="923925" lvl="1" indent="-342900"/>
            <a:r>
              <a:rPr lang="en-GB" sz="2400" noProof="0" dirty="0" smtClean="0"/>
              <a:t>How to explain what risk is and what is detriment</a:t>
            </a:r>
          </a:p>
          <a:p>
            <a:pPr marL="923925" lvl="1" indent="-342900"/>
            <a:r>
              <a:rPr lang="en-GB" sz="2400" noProof="0" dirty="0" smtClean="0"/>
              <a:t>How to explain that occupational exposure just increases risk of getting cancer, other causes being much more important</a:t>
            </a:r>
          </a:p>
          <a:p>
            <a:pPr marL="923925" lvl="1" indent="-342900"/>
            <a:r>
              <a:rPr lang="en-GB" sz="2400" noProof="0" dirty="0" smtClean="0"/>
              <a:t>Why we believe that LNT hypothesis is conservative approach and not deception</a:t>
            </a:r>
          </a:p>
          <a:p>
            <a:pPr marL="923925" lvl="1" indent="-342900"/>
            <a:r>
              <a:rPr lang="en-GB" sz="2400" noProof="0" dirty="0" smtClean="0"/>
              <a:t>How to compare benefits for society and benefits for person</a:t>
            </a:r>
          </a:p>
          <a:p>
            <a:pPr marL="923925" lvl="1" indent="-342900"/>
            <a:r>
              <a:rPr lang="en-GB" sz="2400" noProof="0" dirty="0" smtClean="0"/>
              <a:t>How to explain that justification in radiation protection is societal decision, and not personal decision</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8</a:t>
            </a:fld>
            <a:endParaRPr lang="en-GB" sz="1200" dirty="0">
              <a:solidFill>
                <a:srgbClr val="FF3300"/>
              </a:solidFill>
            </a:endParaRPr>
          </a:p>
        </p:txBody>
      </p:sp>
    </p:spTree>
    <p:extLst>
      <p:ext uri="{BB962C8B-B14F-4D97-AF65-F5344CB8AC3E}">
        <p14:creationId xmlns:p14="http://schemas.microsoft.com/office/powerpoint/2010/main" val="2553140322"/>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noProof="0" dirty="0" smtClean="0"/>
              <a:t>1</a:t>
            </a:r>
            <a:r>
              <a:rPr lang="en-GB" sz="2800" baseline="30000" noProof="0" dirty="0" smtClean="0"/>
              <a:t>ST</a:t>
            </a:r>
            <a:r>
              <a:rPr lang="en-GB" sz="2800" noProof="0" dirty="0" smtClean="0"/>
              <a:t> Principle: Justification  (Cont.)</a:t>
            </a:r>
            <a:endParaRPr lang="en-GB" sz="2800" noProof="0" dirty="0"/>
          </a:p>
        </p:txBody>
      </p:sp>
      <p:sp>
        <p:nvSpPr>
          <p:cNvPr id="3" name="Content Placeholder 2"/>
          <p:cNvSpPr>
            <a:spLocks noGrp="1"/>
          </p:cNvSpPr>
          <p:nvPr>
            <p:ph idx="1"/>
          </p:nvPr>
        </p:nvSpPr>
        <p:spPr>
          <a:xfrm>
            <a:off x="457200" y="1628800"/>
            <a:ext cx="9246740" cy="4313213"/>
          </a:xfrm>
        </p:spPr>
        <p:txBody>
          <a:bodyPr/>
          <a:lstStyle/>
          <a:p>
            <a:pPr marL="0" lvl="0" indent="0">
              <a:buNone/>
            </a:pPr>
            <a:r>
              <a:rPr lang="en-GB" sz="2400" b="1" noProof="0" dirty="0" smtClean="0"/>
              <a:t>Society</a:t>
            </a:r>
            <a:r>
              <a:rPr lang="en-GB" sz="2400" noProof="0" dirty="0" smtClean="0"/>
              <a:t> and </a:t>
            </a:r>
            <a:r>
              <a:rPr lang="en-GB" sz="2400" b="1" noProof="0" dirty="0" smtClean="0"/>
              <a:t>persons</a:t>
            </a:r>
            <a:r>
              <a:rPr lang="en-GB" sz="2400" noProof="0" dirty="0" smtClean="0"/>
              <a:t> </a:t>
            </a:r>
            <a:r>
              <a:rPr lang="en-GB" sz="2400" noProof="0" dirty="0" smtClean="0"/>
              <a:t>must </a:t>
            </a:r>
            <a:r>
              <a:rPr lang="en-GB" sz="2400" b="1" noProof="0" dirty="0" smtClean="0"/>
              <a:t>justify</a:t>
            </a:r>
            <a:r>
              <a:rPr lang="en-GB" sz="2400" noProof="0" dirty="0" smtClean="0"/>
              <a:t> their actions!</a:t>
            </a:r>
          </a:p>
          <a:p>
            <a:pPr marL="0" lvl="0" indent="0">
              <a:buNone/>
            </a:pPr>
            <a:endParaRPr lang="en-GB" sz="2400" noProof="0" dirty="0" smtClean="0"/>
          </a:p>
          <a:p>
            <a:pPr marL="0" lvl="0" indent="0">
              <a:buNone/>
            </a:pPr>
            <a:r>
              <a:rPr lang="en-GB" sz="2400" noProof="0" dirty="0" smtClean="0"/>
              <a:t>In normal life of </a:t>
            </a:r>
            <a:r>
              <a:rPr lang="en-GB" sz="2400" b="1" noProof="0" dirty="0" smtClean="0"/>
              <a:t>a person</a:t>
            </a:r>
            <a:r>
              <a:rPr lang="en-GB" sz="2400" noProof="0" dirty="0" smtClean="0"/>
              <a:t>, justification is called “</a:t>
            </a:r>
            <a:r>
              <a:rPr lang="en-GB" sz="2400" b="1" noProof="0" dirty="0" smtClean="0"/>
              <a:t>common sense</a:t>
            </a:r>
            <a:r>
              <a:rPr lang="en-GB" sz="2400" noProof="0" dirty="0" smtClean="0"/>
              <a:t>”:</a:t>
            </a:r>
          </a:p>
          <a:p>
            <a:pPr marL="0" lvl="0" indent="0">
              <a:buNone/>
            </a:pPr>
            <a:endParaRPr lang="en-GB" sz="2400" noProof="0" dirty="0" smtClean="0"/>
          </a:p>
          <a:p>
            <a:pPr marL="923925" lvl="1" indent="-342900"/>
            <a:r>
              <a:rPr lang="en-GB" sz="2400" noProof="0" dirty="0" smtClean="0"/>
              <a:t>People travel when their yob requires it,</a:t>
            </a:r>
          </a:p>
          <a:p>
            <a:pPr marL="923925" lvl="1" indent="-342900"/>
            <a:r>
              <a:rPr lang="en-GB" sz="2400" noProof="0" dirty="0" smtClean="0"/>
              <a:t>People visit doctor when they need to.</a:t>
            </a:r>
          </a:p>
          <a:p>
            <a:pPr marL="923925" lvl="1" indent="-342900"/>
            <a:r>
              <a:rPr lang="en-GB" sz="2400" noProof="0" dirty="0" smtClean="0"/>
              <a:t>People undergo surgery when it is necessary.</a:t>
            </a:r>
          </a:p>
          <a:p>
            <a:pPr marL="923925" lvl="1" indent="-342900"/>
            <a:r>
              <a:rPr lang="en-GB" sz="2400" noProof="0" dirty="0" smtClean="0"/>
              <a:t>People use drugs prescribed by doctor when ill</a:t>
            </a:r>
          </a:p>
        </p:txBody>
      </p:sp>
      <p:sp>
        <p:nvSpPr>
          <p:cNvPr id="4" name="Footer Placeholder 3"/>
          <p:cNvSpPr>
            <a:spLocks noGrp="1"/>
          </p:cNvSpPr>
          <p:nvPr>
            <p:ph type="ftr" sz="quarter" idx="10"/>
          </p:nvPr>
        </p:nvSpPr>
        <p:spPr/>
        <p:txBody>
          <a:bodyPr/>
          <a:lstStyle/>
          <a:p>
            <a:pPr>
              <a:defRPr/>
            </a:pPr>
            <a:r>
              <a:rPr lang="en-US" dirty="0"/>
              <a:t>15</a:t>
            </a:r>
            <a:r>
              <a:rPr lang="en-US" baseline="30000" dirty="0"/>
              <a:t>th</a:t>
            </a:r>
            <a:r>
              <a:rPr lang="en-US" dirty="0"/>
              <a:t> EUROPEAN ALARA NETWORK WORKSHOP AND 5</a:t>
            </a:r>
            <a:r>
              <a:rPr lang="en-US" baseline="30000" dirty="0"/>
              <a:t>th</a:t>
            </a:r>
            <a:r>
              <a:rPr lang="en-US" dirty="0"/>
              <a:t> EUTERP WORKSHOP</a:t>
            </a:r>
            <a:endParaRPr lang="sl-SI" dirty="0"/>
          </a:p>
          <a:p>
            <a:pPr>
              <a:defRPr/>
            </a:pPr>
            <a:r>
              <a:rPr lang="sl-SI" dirty="0"/>
              <a:t>7 - 9</a:t>
            </a:r>
            <a:r>
              <a:rPr lang="en-US" dirty="0"/>
              <a:t> Ma</a:t>
            </a:r>
            <a:r>
              <a:rPr lang="sl-SI" dirty="0"/>
              <a:t>y</a:t>
            </a:r>
            <a:r>
              <a:rPr lang="en-US" dirty="0"/>
              <a:t> 201</a:t>
            </a:r>
            <a:r>
              <a:rPr lang="sl-SI" dirty="0"/>
              <a:t>4</a:t>
            </a:r>
            <a:r>
              <a:rPr lang="en-US" dirty="0"/>
              <a:t>, </a:t>
            </a:r>
            <a:r>
              <a:rPr lang="sl-SI" dirty="0"/>
              <a:t>Rovinj</a:t>
            </a:r>
            <a:r>
              <a:rPr lang="en-US" dirty="0"/>
              <a:t>, </a:t>
            </a:r>
            <a:r>
              <a:rPr lang="sl-SI" dirty="0" err="1"/>
              <a:t>Croatia</a:t>
            </a:r>
            <a:endParaRPr lang="en-GB" dirty="0"/>
          </a:p>
        </p:txBody>
      </p:sp>
      <p:sp>
        <p:nvSpPr>
          <p:cNvPr id="5" name="Slide Number Placeholder 4"/>
          <p:cNvSpPr>
            <a:spLocks noGrp="1"/>
          </p:cNvSpPr>
          <p:nvPr>
            <p:ph type="sldNum" sz="quarter" idx="11"/>
          </p:nvPr>
        </p:nvSpPr>
        <p:spPr/>
        <p:txBody>
          <a:bodyPr/>
          <a:lstStyle/>
          <a:p>
            <a:pPr>
              <a:defRPr/>
            </a:pPr>
            <a:fld id="{FFEB52F4-F3B7-40A3-93AA-A1DC6D609091}" type="slidenum">
              <a:rPr lang="en-GB" smtClean="0"/>
              <a:pPr>
                <a:defRPr/>
              </a:pPr>
              <a:t>9</a:t>
            </a:fld>
            <a:endParaRPr lang="en-GB" sz="1200" dirty="0">
              <a:solidFill>
                <a:srgbClr val="FF3300"/>
              </a:solidFill>
            </a:endParaRPr>
          </a:p>
        </p:txBody>
      </p:sp>
    </p:spTree>
    <p:extLst>
      <p:ext uri="{BB962C8B-B14F-4D97-AF65-F5344CB8AC3E}">
        <p14:creationId xmlns:p14="http://schemas.microsoft.com/office/powerpoint/2010/main" val="421020228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CJT_ucni-mat_rumeni">
  <a:themeElements>
    <a:clrScheme name="ICJT_ucni-mat_rumeni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ICJT_ucni-mat_rume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ICJT_ucni-mat_rumeni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CJT_ucni-mat_rumeni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CJT_ucni-mat_rumeni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CJT_ucni-mat_rumeni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CJT_ucni-mat_rumen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CJT_ucni-mat_rumen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CJT_ucni-mat_rumen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5976</TotalTime>
  <Words>2214</Words>
  <Application>Microsoft Office PowerPoint</Application>
  <PresentationFormat>Custom</PresentationFormat>
  <Paragraphs>217</Paragraphs>
  <Slides>23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 Unicode MS</vt:lpstr>
      <vt:lpstr>Wingdings</vt:lpstr>
      <vt:lpstr>Symbol</vt:lpstr>
      <vt:lpstr>Arial</vt:lpstr>
      <vt:lpstr>Times New Roman</vt:lpstr>
      <vt:lpstr>ICJT_ucni-mat_rumeni</vt:lpstr>
      <vt:lpstr>TEACHING RADIATION PROTECTION PRINCIPLES – POSSIBILITIES FOR MORE EFFECTIVE APPROACH</vt:lpstr>
      <vt:lpstr>Introduction</vt:lpstr>
      <vt:lpstr>Introduction  (Cont.)</vt:lpstr>
      <vt:lpstr>Introduction  (Cont.)</vt:lpstr>
      <vt:lpstr>1ST Principle: Justification</vt:lpstr>
      <vt:lpstr>1ST Principle: Justification (Cont.)</vt:lpstr>
      <vt:lpstr>1ST Principle: Justification  (Cont.)</vt:lpstr>
      <vt:lpstr>1ST Principle: Justification  (Cont.)</vt:lpstr>
      <vt:lpstr>1ST Principle: Justification  (Cont.)</vt:lpstr>
      <vt:lpstr>1ST Principle: Justification  (Cont.)</vt:lpstr>
      <vt:lpstr>1ST Principle: Justification  (Cont.)</vt:lpstr>
      <vt:lpstr>1ST Principle: Justification  (Cont.)</vt:lpstr>
      <vt:lpstr>2ND Principle: Optimisation</vt:lpstr>
      <vt:lpstr>2ND Principle: Optimisation (Cont.)</vt:lpstr>
      <vt:lpstr>2ND Principle: Optimisation (Cont.)</vt:lpstr>
      <vt:lpstr>2ND Principle: Optimisation (Cont.)</vt:lpstr>
      <vt:lpstr>2ND Principle: Optimisation (Cont.)</vt:lpstr>
      <vt:lpstr>3RD Principle: Dose limits</vt:lpstr>
      <vt:lpstr>3RD Principle: Dose limits (Cont.) </vt:lpstr>
      <vt:lpstr>3RD Principle: Dose limits (Cont.) </vt:lpstr>
      <vt:lpstr>3RD Principle: Dose limits (Cont.) </vt:lpstr>
      <vt:lpstr>Conclusions</vt:lpstr>
      <vt:lpstr>PowerPoint Presentation</vt:lpstr>
    </vt:vector>
  </TitlesOfParts>
  <Company>IJS ICJT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RADIATION PROTECTION PRINCIPLES – POSSIBILITIES FOR MORE EFFECTIVE APPROACH</dc:title>
  <dc:subject>SLO Presentation</dc:subject>
  <dc:creator>Matjaž Koželj</dc:creator>
  <cp:keywords>15th European ALARA Network Workshop, 5th EUTERP Workshop</cp:keywords>
  <cp:lastModifiedBy>Matjaž Koželj</cp:lastModifiedBy>
  <cp:revision>280</cp:revision>
  <cp:lastPrinted>1999-10-11T11:52:39Z</cp:lastPrinted>
  <dcterms:created xsi:type="dcterms:W3CDTF">2003-10-20T16:06:27Z</dcterms:created>
  <dcterms:modified xsi:type="dcterms:W3CDTF">2014-05-07T23:09:44Z</dcterms:modified>
</cp:coreProperties>
</file>